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82" r:id="rId3"/>
    <p:sldId id="283" r:id="rId4"/>
    <p:sldId id="290" r:id="rId5"/>
    <p:sldId id="257" r:id="rId6"/>
    <p:sldId id="291" r:id="rId7"/>
    <p:sldId id="292" r:id="rId8"/>
    <p:sldId id="275" r:id="rId9"/>
    <p:sldId id="284" r:id="rId10"/>
    <p:sldId id="286" r:id="rId11"/>
    <p:sldId id="285" r:id="rId12"/>
    <p:sldId id="287" r:id="rId13"/>
    <p:sldId id="260" r:id="rId14"/>
    <p:sldId id="261" r:id="rId15"/>
    <p:sldId id="277" r:id="rId16"/>
    <p:sldId id="278" r:id="rId17"/>
    <p:sldId id="276" r:id="rId18"/>
    <p:sldId id="279" r:id="rId19"/>
    <p:sldId id="280" r:id="rId20"/>
    <p:sldId id="263" r:id="rId21"/>
    <p:sldId id="264" r:id="rId22"/>
    <p:sldId id="281" r:id="rId23"/>
    <p:sldId id="271" r:id="rId24"/>
    <p:sldId id="269" r:id="rId25"/>
    <p:sldId id="270" r:id="rId26"/>
    <p:sldId id="288" r:id="rId27"/>
    <p:sldId id="289"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81" d="100"/>
          <a:sy n="81" d="100"/>
        </p:scale>
        <p:origin x="-1232" y="-2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9522CC-7EA7-E444-B62C-346A9029072A}" type="datetimeFigureOut">
              <a:rPr lang="en-US" smtClean="0"/>
              <a:t>4/3/17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C5CAB7-4550-584E-BF1B-F1A1BBAED2D6}" type="slidenum">
              <a:rPr lang="en-US" smtClean="0"/>
              <a:t>‹#›</a:t>
            </a:fld>
            <a:endParaRPr lang="en-US"/>
          </a:p>
        </p:txBody>
      </p:sp>
    </p:spTree>
    <p:extLst>
      <p:ext uri="{BB962C8B-B14F-4D97-AF65-F5344CB8AC3E}">
        <p14:creationId xmlns:p14="http://schemas.microsoft.com/office/powerpoint/2010/main" val="15380948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Rot="1" noChangeAspect="1" noChangeArrowheads="1" noTextEdit="1"/>
          </p:cNvSpPr>
          <p:nvPr>
            <p:ph type="sldImg"/>
          </p:nvPr>
        </p:nvSpPr>
        <p:spPr>
          <a:xfrm>
            <a:off x="1150938" y="692150"/>
            <a:ext cx="4556125" cy="3416300"/>
          </a:xfrm>
          <a:ln/>
        </p:spPr>
      </p:sp>
      <p:sp>
        <p:nvSpPr>
          <p:cNvPr id="92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14DFA95-79B2-4949-A408-B9E75535039D}" type="slidenum">
              <a:rPr lang="en-US" sz="1200"/>
              <a:pPr/>
              <a:t>11</a:t>
            </a:fld>
            <a:endParaRPr lang="en-US" sz="120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86EADAF-976D-B24E-8848-0AE6C8D0EFA9}" type="slidenum">
              <a:rPr lang="en-US" sz="1200"/>
              <a:pPr/>
              <a:t>12</a:t>
            </a:fld>
            <a:endParaRPr lang="en-US" sz="120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p:cNvSpPr>
          <p:nvPr>
            <p:ph type="sldImg"/>
          </p:nvPr>
        </p:nvSpPr>
        <p:spPr>
          <a:xfrm>
            <a:off x="1150938" y="692150"/>
            <a:ext cx="4556125" cy="3416300"/>
          </a:xfrm>
          <a:solidFill>
            <a:srgbClr val="FFFFFF"/>
          </a:solidFill>
          <a:ln/>
        </p:spPr>
      </p:sp>
      <p:sp>
        <p:nvSpPr>
          <p:cNvPr id="4403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p:cNvSpPr>
          <p:nvPr>
            <p:ph type="sldImg"/>
          </p:nvPr>
        </p:nvSpPr>
        <p:spPr>
          <a:xfrm>
            <a:off x="1150938" y="692150"/>
            <a:ext cx="4556125" cy="3416300"/>
          </a:xfrm>
          <a:solidFill>
            <a:srgbClr val="FFFFFF"/>
          </a:solidFill>
          <a:ln/>
        </p:spPr>
      </p:sp>
      <p:sp>
        <p:nvSpPr>
          <p:cNvPr id="4608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36F36F-BB4C-7A4C-A098-144E71CB711E}" type="slidenum">
              <a:rPr lang="en-US" sz="1200"/>
              <a:pPr/>
              <a:t>15</a:t>
            </a:fld>
            <a:endParaRPr lang="en-US" sz="1200"/>
          </a:p>
        </p:txBody>
      </p:sp>
      <p:sp>
        <p:nvSpPr>
          <p:cNvPr id="290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45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BE12256-58F4-EC41-ABEA-D96C7CA71DEA}" type="slidenum">
              <a:rPr lang="en-US" sz="1200"/>
              <a:pPr/>
              <a:t>16</a:t>
            </a:fld>
            <a:endParaRPr lang="en-US" sz="1200"/>
          </a:p>
        </p:txBody>
      </p:sp>
      <p:sp>
        <p:nvSpPr>
          <p:cNvPr id="292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50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p:cNvSpPr>
          <p:nvPr>
            <p:ph type="sldImg"/>
          </p:nvPr>
        </p:nvSpPr>
        <p:spPr>
          <a:xfrm>
            <a:off x="1150938" y="692150"/>
            <a:ext cx="4556125" cy="3416300"/>
          </a:xfrm>
          <a:solidFill>
            <a:srgbClr val="FFFFFF"/>
          </a:solidFill>
          <a:ln/>
        </p:spPr>
      </p:sp>
      <p:sp>
        <p:nvSpPr>
          <p:cNvPr id="4608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p:cNvSpPr>
          <p:nvPr>
            <p:ph type="sldImg"/>
          </p:nvPr>
        </p:nvSpPr>
        <p:spPr>
          <a:xfrm>
            <a:off x="1150938" y="692150"/>
            <a:ext cx="4556125" cy="3416300"/>
          </a:xfrm>
          <a:solidFill>
            <a:srgbClr val="FFFFFF"/>
          </a:solidFill>
          <a:ln/>
        </p:spPr>
      </p:sp>
      <p:sp>
        <p:nvSpPr>
          <p:cNvPr id="4608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p:cNvSpPr>
          <p:nvPr>
            <p:ph type="sldImg"/>
          </p:nvPr>
        </p:nvSpPr>
        <p:spPr>
          <a:xfrm>
            <a:off x="1150938" y="692150"/>
            <a:ext cx="4556125" cy="3416300"/>
          </a:xfrm>
          <a:solidFill>
            <a:srgbClr val="FFFFFF"/>
          </a:solidFill>
          <a:ln/>
        </p:spPr>
      </p:sp>
      <p:sp>
        <p:nvSpPr>
          <p:cNvPr id="4608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5017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Rot="1" noChangeAspect="1" noChangeArrowheads="1" noTextEdit="1"/>
          </p:cNvSpPr>
          <p:nvPr>
            <p:ph type="sldImg"/>
          </p:nvPr>
        </p:nvSpPr>
        <p:spPr>
          <a:xfrm>
            <a:off x="1150938" y="692150"/>
            <a:ext cx="4556125" cy="3416300"/>
          </a:xfrm>
          <a:ln/>
        </p:spPr>
      </p:sp>
      <p:sp>
        <p:nvSpPr>
          <p:cNvPr id="92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93" tIns="43247" rIns="86493" bIns="43247"/>
          <a:lstStyle>
            <a:lvl1pPr>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fld id="{F20D33D2-9213-DD48-8D69-BEFC64D8D99A}" type="slidenum">
              <a:rPr lang="en-US">
                <a:latin typeface="Arial" charset="0"/>
              </a:rPr>
              <a:pPr/>
              <a:t>21</a:t>
            </a:fld>
            <a:endParaRPr lang="en-US">
              <a:latin typeface="Arial" charset="0"/>
            </a:endParaRPr>
          </a:p>
        </p:txBody>
      </p:sp>
      <p:sp>
        <p:nvSpPr>
          <p:cNvPr id="62466"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62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s-ES_tradnl">
              <a:latin typeface="Times"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a:defRPr/>
            </a:pPr>
            <a:endParaRPr lang="en-US"/>
          </a:p>
        </p:txBody>
      </p:sp>
      <p:sp>
        <p:nvSpPr>
          <p:cNvPr id="4098" name="Text Box 2"/>
          <p:cNvSpPr txBox="1">
            <a:spLocks noGrp="1" noChangeArrowheads="1"/>
          </p:cNvSpPr>
          <p:nvPr>
            <p:ph type="body"/>
          </p:nvPr>
        </p:nvSpPr>
        <p:spPr>
          <a:xfrm>
            <a:off x="1046163" y="4352925"/>
            <a:ext cx="4770437" cy="34782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defRPr/>
            </a:pPr>
            <a:r>
              <a:rPr lang="en-GB">
                <a:latin typeface="Arial" charset="0"/>
                <a:cs typeface="msgothic" charset="0"/>
              </a:rPr>
              <a:t>A staircase of rising temperatures. (</a:t>
            </a:r>
            <a:r>
              <a:rPr lang="en-GB" sz="1300" b="1">
                <a:latin typeface="Arial" charset="0"/>
                <a:cs typeface="msgothic" charset="0"/>
              </a:rPr>
              <a:t>A</a:t>
            </a:r>
            <a:r>
              <a:rPr lang="en-GB">
                <a:latin typeface="Arial" charset="0"/>
                <a:cs typeface="msgothic" charset="0"/>
              </a:rPr>
              <a:t>) Seasonal (December-January-February; etc.) global mean surface temperatures since 1920 (relative to the 20th-century mean) vary considerably on interannual and decadal time scales. Data from (</a:t>
            </a:r>
            <a:r>
              <a:rPr lang="en-GB" i="1">
                <a:latin typeface="Arial" charset="0"/>
                <a:cs typeface="msgothic" charset="0"/>
              </a:rPr>
              <a:t>19</a:t>
            </a:r>
            <a:r>
              <a:rPr lang="en-GB">
                <a:latin typeface="Arial" charset="0"/>
                <a:cs typeface="msgothic" charset="0"/>
              </a:rPr>
              <a:t>). (</a:t>
            </a:r>
            <a:r>
              <a:rPr lang="en-GB" sz="1300" b="1">
                <a:latin typeface="Arial" charset="0"/>
                <a:cs typeface="msgothic" charset="0"/>
              </a:rPr>
              <a:t>B</a:t>
            </a:r>
            <a:r>
              <a:rPr lang="en-GB">
                <a:latin typeface="Arial" charset="0"/>
                <a:cs typeface="msgothic" charset="0"/>
              </a:rPr>
              <a:t>) Seasonal mean PDO anomalies (</a:t>
            </a:r>
            <a:r>
              <a:rPr lang="en-GB" i="1">
                <a:latin typeface="Arial" charset="0"/>
                <a:cs typeface="msgothic" charset="0"/>
              </a:rPr>
              <a:t>8</a:t>
            </a:r>
            <a:r>
              <a:rPr lang="en-GB">
                <a:latin typeface="Arial" charset="0"/>
                <a:cs typeface="msgothic" charset="0"/>
              </a:rPr>
              <a:t>) show decadal regimes (positive in pink; negative in blue) as well as short-term variability. A 20-term Gaussian filter is used in both to show decadal variations, with anomalies reflected about the end point of March to May 2015 (heavy black curves). (</a:t>
            </a:r>
            <a:r>
              <a:rPr lang="en-GB" sz="1300" b="1">
                <a:latin typeface="Arial" charset="0"/>
                <a:cs typeface="msgothic" charset="0"/>
              </a:rPr>
              <a:t>C</a:t>
            </a:r>
            <a:r>
              <a:rPr lang="en-GB">
                <a:latin typeface="Arial" charset="0"/>
                <a:cs typeface="msgothic" charset="0"/>
              </a:rPr>
              <a:t>) Decadal average anomalies (starting 1921 to 1930) of GMST (green) along with piecewise slopes of GMST for the phases of the PDO (orange). Note how the rise in GMST (A) coincides with the positive (pink) phase (B) of the PDO at the rate given in (C).</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xfrm>
            <a:off x="1150938" y="692150"/>
            <a:ext cx="4556125" cy="3416300"/>
          </a:xfrm>
          <a:ln/>
        </p:spPr>
      </p:sp>
      <p:sp>
        <p:nvSpPr>
          <p:cNvPr id="849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noChangeArrowheads="1" noTextEdit="1"/>
          </p:cNvSpPr>
          <p:nvPr>
            <p:ph type="sldImg"/>
          </p:nvPr>
        </p:nvSpPr>
        <p:spPr>
          <a:xfrm>
            <a:off x="1150938" y="692150"/>
            <a:ext cx="4556125" cy="3416300"/>
          </a:xfrm>
          <a:ln/>
        </p:spPr>
      </p:sp>
      <p:sp>
        <p:nvSpPr>
          <p:cNvPr id="8089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latin typeface="Times"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ChangeArrowheads="1" noTextEdit="1"/>
          </p:cNvSpPr>
          <p:nvPr>
            <p:ph type="sldImg"/>
          </p:nvPr>
        </p:nvSpPr>
        <p:spPr>
          <a:xfrm>
            <a:off x="1150938" y="692150"/>
            <a:ext cx="4556125" cy="3416300"/>
          </a:xfrm>
          <a:ln/>
        </p:spPr>
      </p:sp>
      <p:sp>
        <p:nvSpPr>
          <p:cNvPr id="8294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Rot="1" noChangeAspect="1" noChangeArrowheads="1" noTextEdit="1"/>
          </p:cNvSpPr>
          <p:nvPr>
            <p:ph type="sldImg"/>
          </p:nvPr>
        </p:nvSpPr>
        <p:spPr>
          <a:xfrm>
            <a:off x="1150938" y="692150"/>
            <a:ext cx="4556125" cy="3416300"/>
          </a:xfrm>
          <a:ln/>
        </p:spPr>
      </p:sp>
      <p:sp>
        <p:nvSpPr>
          <p:cNvPr id="92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Rot="1" noChangeAspect="1" noChangeArrowheads="1" noTextEdit="1"/>
          </p:cNvSpPr>
          <p:nvPr>
            <p:ph type="sldImg"/>
          </p:nvPr>
        </p:nvSpPr>
        <p:spPr>
          <a:xfrm>
            <a:off x="1150938" y="692150"/>
            <a:ext cx="4556125" cy="3416300"/>
          </a:xfrm>
          <a:ln/>
        </p:spPr>
      </p:sp>
      <p:sp>
        <p:nvSpPr>
          <p:cNvPr id="92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Rot="1" noChangeAspect="1" noChangeArrowheads="1" noTextEdit="1"/>
          </p:cNvSpPr>
          <p:nvPr>
            <p:ph type="sldImg"/>
          </p:nvPr>
        </p:nvSpPr>
        <p:spPr>
          <a:xfrm>
            <a:off x="1150938" y="692150"/>
            <a:ext cx="4556125" cy="3416300"/>
          </a:xfrm>
          <a:ln/>
        </p:spPr>
      </p:sp>
      <p:sp>
        <p:nvSpPr>
          <p:cNvPr id="92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Rot="1" noChangeAspect="1" noChangeArrowheads="1" noTextEdit="1"/>
          </p:cNvSpPr>
          <p:nvPr>
            <p:ph type="sldImg"/>
          </p:nvPr>
        </p:nvSpPr>
        <p:spPr>
          <a:xfrm>
            <a:off x="1150938" y="692150"/>
            <a:ext cx="4556125" cy="3416300"/>
          </a:xfrm>
          <a:ln/>
        </p:spPr>
      </p:sp>
      <p:sp>
        <p:nvSpPr>
          <p:cNvPr id="71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fld id="{B6366C94-C004-D645-90E5-693FDC481FB3}" type="slidenum">
              <a:rPr lang="en-US">
                <a:solidFill>
                  <a:srgbClr val="000000"/>
                </a:solidFill>
              </a:rPr>
              <a:pPr/>
              <a:t>6</a:t>
            </a:fld>
            <a:endParaRPr lang="en-US">
              <a:solidFill>
                <a:srgbClr val="000000"/>
              </a:solidFill>
            </a:endParaRPr>
          </a:p>
        </p:txBody>
      </p:sp>
      <p:sp>
        <p:nvSpPr>
          <p:cNvPr id="11266" name="Rectangle 2"/>
          <p:cNvSpPr>
            <a:spLocks noGrp="1" noRot="1" noChangeAspect="1" noChangeArrowheads="1" noTextEdit="1"/>
          </p:cNvSpPr>
          <p:nvPr>
            <p:ph type="sldImg"/>
          </p:nvPr>
        </p:nvSpPr>
        <p:spPr>
          <a:xfrm>
            <a:off x="1150938" y="692150"/>
            <a:ext cx="4556125" cy="3416300"/>
          </a:xfrm>
          <a:ln/>
        </p:spPr>
      </p:sp>
      <p:sp>
        <p:nvSpPr>
          <p:cNvPr id="112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dirty="0">
                <a:latin typeface="Times" charset="0"/>
                <a:ea typeface="ＭＳ Ｐゴシック" charset="0"/>
                <a:cs typeface="ＭＳ Ｐゴシック" charset="0"/>
              </a:rPr>
              <a:t>Explain terms</a:t>
            </a:r>
          </a:p>
          <a:p>
            <a:r>
              <a:rPr lang="en-US" sz="1400" dirty="0">
                <a:latin typeface="Times" charset="0"/>
                <a:ea typeface="ＭＳ Ｐゴシック" charset="0"/>
                <a:cs typeface="ＭＳ Ｐゴシック" charset="0"/>
              </a:rPr>
              <a:t>Source: N. </a:t>
            </a:r>
            <a:r>
              <a:rPr lang="en-US" sz="1400" dirty="0" err="1">
                <a:latin typeface="Times" charset="0"/>
                <a:ea typeface="ＭＳ Ｐゴシック" charset="0"/>
                <a:cs typeface="ＭＳ Ｐゴシック" charset="0"/>
              </a:rPr>
              <a:t>Nakicenovic</a:t>
            </a:r>
            <a:r>
              <a:rPr lang="en-US" sz="1400" dirty="0">
                <a:latin typeface="Times" charset="0"/>
                <a:ea typeface="ＭＳ Ｐゴシック" charset="0"/>
                <a:cs typeface="ＭＳ Ｐゴシック" charset="0"/>
              </a:rPr>
              <a:t> et al. 1998, Global Energy Perspectives, Cambridge University Press. Fig. 5.1, p. 64</a:t>
            </a:r>
          </a:p>
          <a:p>
            <a:endParaRPr lang="en-US" sz="1400" dirty="0">
              <a:latin typeface="Times" charset="0"/>
              <a:ea typeface="ＭＳ Ｐゴシック" charset="0"/>
              <a:cs typeface="ＭＳ Ｐゴシック" charset="0"/>
            </a:endParaRPr>
          </a:p>
          <a:p>
            <a:r>
              <a:rPr lang="hu-HU" sz="600" dirty="0">
                <a:latin typeface="Times" charset="0"/>
                <a:ea typeface="ＭＳ Ｐゴシック" charset="0"/>
                <a:cs typeface="ＭＳ Ｐゴシック" charset="0"/>
              </a:rPr>
              <a:t>Exergy Flux [TW] (=10</a:t>
            </a:r>
            <a:r>
              <a:rPr lang="hu-HU" sz="600" baseline="30000" dirty="0">
                <a:latin typeface="Times" charset="0"/>
                <a:ea typeface="ＭＳ Ｐゴシック" charset="0"/>
                <a:cs typeface="ＭＳ Ｐゴシック" charset="0"/>
              </a:rPr>
              <a:t>12</a:t>
            </a:r>
            <a:r>
              <a:rPr lang="hu-HU" sz="600" dirty="0">
                <a:latin typeface="Times" charset="0"/>
                <a:ea typeface="ＭＳ Ｐゴシック" charset="0"/>
                <a:cs typeface="ＭＳ Ｐゴシック" charset="0"/>
              </a:rPr>
              <a:t> W)</a:t>
            </a:r>
          </a:p>
          <a:p>
            <a:endParaRPr lang="hu-HU" sz="600" dirty="0">
              <a:latin typeface="Times" charset="0"/>
              <a:ea typeface="ＭＳ Ｐゴシック" charset="0"/>
              <a:cs typeface="ＭＳ Ｐゴシック" charset="0"/>
            </a:endParaRPr>
          </a:p>
          <a:p>
            <a:r>
              <a:rPr lang="en-US" sz="600" dirty="0" err="1">
                <a:latin typeface="Times" charset="0"/>
                <a:ea typeface="ＭＳ Ｐゴシック" charset="0"/>
                <a:cs typeface="ＭＳ Ｐゴシック" charset="0"/>
              </a:rPr>
              <a:t>Exergy</a:t>
            </a:r>
            <a:r>
              <a:rPr lang="en-US" sz="600" dirty="0">
                <a:latin typeface="Times" charset="0"/>
                <a:ea typeface="ＭＳ Ｐゴシック" charset="0"/>
                <a:cs typeface="ＭＳ Ｐゴシック" charset="0"/>
              </a:rPr>
              <a:t> Accumulation [ZJ] (=10</a:t>
            </a:r>
            <a:r>
              <a:rPr lang="en-US" sz="600" baseline="30000" dirty="0">
                <a:latin typeface="Times" charset="0"/>
                <a:ea typeface="ＭＳ Ｐゴシック" charset="0"/>
                <a:cs typeface="ＭＳ Ｐゴシック" charset="0"/>
              </a:rPr>
              <a:t>21</a:t>
            </a:r>
            <a:r>
              <a:rPr lang="en-US" sz="600" dirty="0">
                <a:latin typeface="Times" charset="0"/>
                <a:ea typeface="ＭＳ Ｐゴシック" charset="0"/>
                <a:cs typeface="ＭＳ Ｐゴシック" charset="0"/>
              </a:rPr>
              <a:t> J)</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fld id="{B6366C94-C004-D645-90E5-693FDC481FB3}" type="slidenum">
              <a:rPr lang="en-US">
                <a:solidFill>
                  <a:srgbClr val="000000"/>
                </a:solidFill>
              </a:rPr>
              <a:pPr/>
              <a:t>7</a:t>
            </a:fld>
            <a:endParaRPr lang="en-US">
              <a:solidFill>
                <a:srgbClr val="000000"/>
              </a:solidFill>
            </a:endParaRPr>
          </a:p>
        </p:txBody>
      </p:sp>
      <p:sp>
        <p:nvSpPr>
          <p:cNvPr id="11266" name="Rectangle 2"/>
          <p:cNvSpPr>
            <a:spLocks noGrp="1" noRot="1" noChangeAspect="1" noChangeArrowheads="1" noTextEdit="1"/>
          </p:cNvSpPr>
          <p:nvPr>
            <p:ph type="sldImg"/>
          </p:nvPr>
        </p:nvSpPr>
        <p:spPr>
          <a:xfrm>
            <a:off x="1150938" y="692150"/>
            <a:ext cx="4556125" cy="3416300"/>
          </a:xfrm>
          <a:ln/>
        </p:spPr>
      </p:sp>
      <p:sp>
        <p:nvSpPr>
          <p:cNvPr id="112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Explain terms</a:t>
            </a:r>
          </a:p>
          <a:p>
            <a:r>
              <a:rPr lang="en-US" sz="1400">
                <a:latin typeface="Times" charset="0"/>
                <a:ea typeface="ＭＳ Ｐゴシック" charset="0"/>
                <a:cs typeface="ＭＳ Ｐゴシック" charset="0"/>
              </a:rPr>
              <a:t>Source: N. Nakicenovic et al. 1998, Global Energy Perspectives, Cambridge University Press. Fig. 5.1, p. 64</a:t>
            </a:r>
          </a:p>
          <a:p>
            <a:endParaRPr lang="en-US" sz="1400">
              <a:latin typeface="Times" charset="0"/>
              <a:ea typeface="ＭＳ Ｐゴシック" charset="0"/>
              <a:cs typeface="ＭＳ Ｐゴシック" charset="0"/>
            </a:endParaRPr>
          </a:p>
          <a:p>
            <a:r>
              <a:rPr lang="hu-HU" sz="600">
                <a:latin typeface="Times" charset="0"/>
                <a:ea typeface="ＭＳ Ｐゴシック" charset="0"/>
                <a:cs typeface="ＭＳ Ｐゴシック" charset="0"/>
              </a:rPr>
              <a:t>Exergy Flux [TW] (=10</a:t>
            </a:r>
            <a:r>
              <a:rPr lang="hu-HU" sz="600" baseline="30000">
                <a:latin typeface="Times" charset="0"/>
                <a:ea typeface="ＭＳ Ｐゴシック" charset="0"/>
                <a:cs typeface="ＭＳ Ｐゴシック" charset="0"/>
              </a:rPr>
              <a:t>12</a:t>
            </a:r>
            <a:r>
              <a:rPr lang="hu-HU" sz="600">
                <a:latin typeface="Times" charset="0"/>
                <a:ea typeface="ＭＳ Ｐゴシック" charset="0"/>
                <a:cs typeface="ＭＳ Ｐゴシック" charset="0"/>
              </a:rPr>
              <a:t> W)</a:t>
            </a:r>
          </a:p>
          <a:p>
            <a:endParaRPr lang="hu-HU" sz="600">
              <a:latin typeface="Times" charset="0"/>
              <a:ea typeface="ＭＳ Ｐゴシック" charset="0"/>
              <a:cs typeface="ＭＳ Ｐゴシック" charset="0"/>
            </a:endParaRPr>
          </a:p>
          <a:p>
            <a:r>
              <a:rPr lang="en-US" sz="600">
                <a:latin typeface="Times" charset="0"/>
                <a:ea typeface="ＭＳ Ｐゴシック" charset="0"/>
                <a:cs typeface="ＭＳ Ｐゴシック" charset="0"/>
              </a:rPr>
              <a:t>Exergy Accumulation [ZJ] (=10</a:t>
            </a:r>
            <a:r>
              <a:rPr lang="en-US" sz="600" baseline="30000">
                <a:latin typeface="Times" charset="0"/>
                <a:ea typeface="ＭＳ Ｐゴシック" charset="0"/>
                <a:cs typeface="ＭＳ Ｐゴシック" charset="0"/>
              </a:rPr>
              <a:t>21</a:t>
            </a:r>
            <a:r>
              <a:rPr lang="en-US" sz="600">
                <a:latin typeface="Times" charset="0"/>
                <a:ea typeface="ＭＳ Ｐゴシック" charset="0"/>
                <a:cs typeface="ＭＳ Ｐゴシック" charset="0"/>
              </a:rPr>
              <a:t> J)</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xfrm>
            <a:off x="1150938" y="692150"/>
            <a:ext cx="4556125" cy="3416300"/>
          </a:xfrm>
          <a:ln/>
        </p:spPr>
      </p:sp>
      <p:sp>
        <p:nvSpPr>
          <p:cNvPr id="174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B18951-C27A-0546-9F26-FB77A2A96855}" type="slidenum">
              <a:rPr lang="en-US" sz="1200"/>
              <a:pPr/>
              <a:t>9</a:t>
            </a:fld>
            <a:endParaRPr lang="en-US" sz="1200"/>
          </a:p>
        </p:txBody>
      </p:sp>
      <p:sp>
        <p:nvSpPr>
          <p:cNvPr id="23555" name="Slide Image Placeholder 1"/>
          <p:cNvSpPr>
            <a:spLocks noGrp="1" noRot="1" noChangeAspect="1" noTextEdit="1"/>
          </p:cNvSpPr>
          <p:nvPr>
            <p:ph type="sldImg"/>
          </p:nvPr>
        </p:nvSpPr>
        <p:spPr>
          <a:xfrm>
            <a:off x="1608138" y="1030288"/>
            <a:ext cx="3648075" cy="2736850"/>
          </a:xfrm>
          <a:solidFill>
            <a:srgbClr val="FFFFFF"/>
          </a:solidFill>
          <a:ln/>
        </p:spPr>
      </p:sp>
      <p:sp>
        <p:nvSpPr>
          <p:cNvPr id="23556" name="Notes Placeholder 2"/>
          <p:cNvSpPr>
            <a:spLocks noGrp="1"/>
          </p:cNvSpPr>
          <p:nvPr>
            <p:ph type="body" idx="1"/>
          </p:nvPr>
        </p:nvSpPr>
        <p:spPr>
          <a:xfrm>
            <a:off x="912813" y="4343400"/>
            <a:ext cx="5032375" cy="4110038"/>
          </a:xfrm>
          <a:noFill/>
          <a:ln>
            <a:solidFill>
              <a:srgbClr val="000000"/>
            </a:solidFill>
          </a:ln>
          <a:extLst>
            <a:ext uri="{909E8E84-426E-40dd-AFC4-6F175D3DCCD1}">
              <a14:hiddenFill xmlns:a14="http://schemas.microsoft.com/office/drawing/2010/main">
                <a:solidFill>
                  <a:srgbClr val="FFFFFF"/>
                </a:solidFill>
              </a14:hiddenFill>
            </a:ext>
          </a:extLst>
        </p:spPr>
        <p:txBody>
          <a:bodyPr lIns="91250" tIns="44827" rIns="91250" bIns="44827"/>
          <a:lstStyle/>
          <a:p>
            <a:pPr eaLnBrk="1" hangingPunct="1"/>
            <a:r>
              <a:rPr lang="en-US">
                <a:latin typeface="Arial" charset="0"/>
                <a:ea typeface="ＭＳ Ｐゴシック" charset="0"/>
                <a:cs typeface="ＭＳ Ｐゴシック" charset="0"/>
              </a:rPr>
              <a:t>Regardless of location, there is a general competition for water resources among various sectors of the economy.  This slide compares water withdrawal and water consumption for various sectors of the economy.  Key point is that for thermoelectric, water consumption is very small compared to thermoelectric withdrawal and irrigation consumption.  This data is from the USGS reports.</a:t>
            </a: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Key up the irrigation consumption—future use of renewables/biofuels can increase this piece of the pie substantially.  Need to focus R&amp;D on efforts to promote efficient future power/fuels processes that have low water impact.</a:t>
            </a:r>
          </a:p>
          <a:p>
            <a:pPr eaLnBrk="1" hangingPunct="1"/>
            <a:endParaRPr lang="en-US">
              <a:latin typeface="Arial" charset="0"/>
              <a:ea typeface="ＭＳ Ｐゴシック" charset="0"/>
              <a:cs typeface="ＭＳ Ｐゴシック" charset="0"/>
            </a:endParaRPr>
          </a:p>
          <a:p>
            <a:pPr eaLnBrk="1" hangingPunct="1"/>
            <a:r>
              <a:rPr lang="en-US" b="1">
                <a:solidFill>
                  <a:srgbClr val="C00000"/>
                </a:solidFill>
                <a:latin typeface="Arial" charset="0"/>
                <a:ea typeface="ＭＳ Ｐゴシック" charset="0"/>
                <a:cs typeface="ＭＳ Ｐゴシック" charset="0"/>
              </a:rPr>
              <a:t>Fossil-based energy use and production will compete for limited water resources with other use sectors including agriculture, domestic, and industrial</a:t>
            </a:r>
            <a:br>
              <a:rPr lang="en-US" b="1">
                <a:solidFill>
                  <a:srgbClr val="C00000"/>
                </a:solidFill>
                <a:latin typeface="Arial" charset="0"/>
                <a:ea typeface="ＭＳ Ｐゴシック" charset="0"/>
                <a:cs typeface="ＭＳ Ｐゴシック" charset="0"/>
              </a:rPr>
            </a:br>
            <a:endParaRPr lang="en-US" sz="800" b="1">
              <a:solidFill>
                <a:srgbClr val="C00000"/>
              </a:solidFill>
              <a:latin typeface="Arial" charset="0"/>
              <a:ea typeface="ＭＳ Ｐゴシック" charset="0"/>
              <a:cs typeface="ＭＳ Ｐゴシック" charset="0"/>
            </a:endParaRP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8B3BD0C-A0AE-934D-886A-FAF2FCFC5DC0}" type="slidenum">
              <a:rPr lang="en-US" sz="1200"/>
              <a:pPr/>
              <a:t>10</a:t>
            </a:fld>
            <a:endParaRPr lang="en-US" sz="120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2D1A97-E80E-0341-91F6-CAAB9CFA17A8}" type="datetimeFigureOut">
              <a:rPr lang="en-US" smtClean="0"/>
              <a:t>4/3/17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7F6C3-34AC-024C-985A-19F1A35F24CF}" type="slidenum">
              <a:rPr lang="en-US" smtClean="0"/>
              <a:t>‹#›</a:t>
            </a:fld>
            <a:endParaRPr lang="en-US"/>
          </a:p>
        </p:txBody>
      </p:sp>
    </p:spTree>
    <p:extLst>
      <p:ext uri="{BB962C8B-B14F-4D97-AF65-F5344CB8AC3E}">
        <p14:creationId xmlns:p14="http://schemas.microsoft.com/office/powerpoint/2010/main" val="4097847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2D1A97-E80E-0341-91F6-CAAB9CFA17A8}" type="datetimeFigureOut">
              <a:rPr lang="en-US" smtClean="0"/>
              <a:t>4/3/17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7F6C3-34AC-024C-985A-19F1A35F24CF}" type="slidenum">
              <a:rPr lang="en-US" smtClean="0"/>
              <a:t>‹#›</a:t>
            </a:fld>
            <a:endParaRPr lang="en-US"/>
          </a:p>
        </p:txBody>
      </p:sp>
    </p:spTree>
    <p:extLst>
      <p:ext uri="{BB962C8B-B14F-4D97-AF65-F5344CB8AC3E}">
        <p14:creationId xmlns:p14="http://schemas.microsoft.com/office/powerpoint/2010/main" val="2011383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2D1A97-E80E-0341-91F6-CAAB9CFA17A8}" type="datetimeFigureOut">
              <a:rPr lang="en-US" smtClean="0"/>
              <a:t>4/3/17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7F6C3-34AC-024C-985A-19F1A35F24CF}" type="slidenum">
              <a:rPr lang="en-US" smtClean="0"/>
              <a:t>‹#›</a:t>
            </a:fld>
            <a:endParaRPr lang="en-US"/>
          </a:p>
        </p:txBody>
      </p:sp>
    </p:spTree>
    <p:extLst>
      <p:ext uri="{BB962C8B-B14F-4D97-AF65-F5344CB8AC3E}">
        <p14:creationId xmlns:p14="http://schemas.microsoft.com/office/powerpoint/2010/main" val="2912822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2D1A97-E80E-0341-91F6-CAAB9CFA17A8}" type="datetimeFigureOut">
              <a:rPr lang="en-US" smtClean="0"/>
              <a:t>4/3/17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7F6C3-34AC-024C-985A-19F1A35F24CF}" type="slidenum">
              <a:rPr lang="en-US" smtClean="0"/>
              <a:t>‹#›</a:t>
            </a:fld>
            <a:endParaRPr lang="en-US"/>
          </a:p>
        </p:txBody>
      </p:sp>
    </p:spTree>
    <p:extLst>
      <p:ext uri="{BB962C8B-B14F-4D97-AF65-F5344CB8AC3E}">
        <p14:creationId xmlns:p14="http://schemas.microsoft.com/office/powerpoint/2010/main" val="144879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2D1A97-E80E-0341-91F6-CAAB9CFA17A8}" type="datetimeFigureOut">
              <a:rPr lang="en-US" smtClean="0"/>
              <a:t>4/3/17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7F6C3-34AC-024C-985A-19F1A35F24CF}" type="slidenum">
              <a:rPr lang="en-US" smtClean="0"/>
              <a:t>‹#›</a:t>
            </a:fld>
            <a:endParaRPr lang="en-US"/>
          </a:p>
        </p:txBody>
      </p:sp>
    </p:spTree>
    <p:extLst>
      <p:ext uri="{BB962C8B-B14F-4D97-AF65-F5344CB8AC3E}">
        <p14:creationId xmlns:p14="http://schemas.microsoft.com/office/powerpoint/2010/main" val="3031649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2D1A97-E80E-0341-91F6-CAAB9CFA17A8}" type="datetimeFigureOut">
              <a:rPr lang="en-US" smtClean="0"/>
              <a:t>4/3/17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B7F6C3-34AC-024C-985A-19F1A35F24CF}" type="slidenum">
              <a:rPr lang="en-US" smtClean="0"/>
              <a:t>‹#›</a:t>
            </a:fld>
            <a:endParaRPr lang="en-US"/>
          </a:p>
        </p:txBody>
      </p:sp>
    </p:spTree>
    <p:extLst>
      <p:ext uri="{BB962C8B-B14F-4D97-AF65-F5344CB8AC3E}">
        <p14:creationId xmlns:p14="http://schemas.microsoft.com/office/powerpoint/2010/main" val="670005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2D1A97-E80E-0341-91F6-CAAB9CFA17A8}" type="datetimeFigureOut">
              <a:rPr lang="en-US" smtClean="0"/>
              <a:t>4/3/17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B7F6C3-34AC-024C-985A-19F1A35F24CF}" type="slidenum">
              <a:rPr lang="en-US" smtClean="0"/>
              <a:t>‹#›</a:t>
            </a:fld>
            <a:endParaRPr lang="en-US"/>
          </a:p>
        </p:txBody>
      </p:sp>
    </p:spTree>
    <p:extLst>
      <p:ext uri="{BB962C8B-B14F-4D97-AF65-F5344CB8AC3E}">
        <p14:creationId xmlns:p14="http://schemas.microsoft.com/office/powerpoint/2010/main" val="3567373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2D1A97-E80E-0341-91F6-CAAB9CFA17A8}" type="datetimeFigureOut">
              <a:rPr lang="en-US" smtClean="0"/>
              <a:t>4/3/17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B7F6C3-34AC-024C-985A-19F1A35F24CF}" type="slidenum">
              <a:rPr lang="en-US" smtClean="0"/>
              <a:t>‹#›</a:t>
            </a:fld>
            <a:endParaRPr lang="en-US"/>
          </a:p>
        </p:txBody>
      </p:sp>
    </p:spTree>
    <p:extLst>
      <p:ext uri="{BB962C8B-B14F-4D97-AF65-F5344CB8AC3E}">
        <p14:creationId xmlns:p14="http://schemas.microsoft.com/office/powerpoint/2010/main" val="115706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2D1A97-E80E-0341-91F6-CAAB9CFA17A8}" type="datetimeFigureOut">
              <a:rPr lang="en-US" smtClean="0"/>
              <a:t>4/3/17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B7F6C3-34AC-024C-985A-19F1A35F24CF}" type="slidenum">
              <a:rPr lang="en-US" smtClean="0"/>
              <a:t>‹#›</a:t>
            </a:fld>
            <a:endParaRPr lang="en-US"/>
          </a:p>
        </p:txBody>
      </p:sp>
    </p:spTree>
    <p:extLst>
      <p:ext uri="{BB962C8B-B14F-4D97-AF65-F5344CB8AC3E}">
        <p14:creationId xmlns:p14="http://schemas.microsoft.com/office/powerpoint/2010/main" val="3463001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2D1A97-E80E-0341-91F6-CAAB9CFA17A8}" type="datetimeFigureOut">
              <a:rPr lang="en-US" smtClean="0"/>
              <a:t>4/3/17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B7F6C3-34AC-024C-985A-19F1A35F24CF}" type="slidenum">
              <a:rPr lang="en-US" smtClean="0"/>
              <a:t>‹#›</a:t>
            </a:fld>
            <a:endParaRPr lang="en-US"/>
          </a:p>
        </p:txBody>
      </p:sp>
    </p:spTree>
    <p:extLst>
      <p:ext uri="{BB962C8B-B14F-4D97-AF65-F5344CB8AC3E}">
        <p14:creationId xmlns:p14="http://schemas.microsoft.com/office/powerpoint/2010/main" val="3582014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2D1A97-E80E-0341-91F6-CAAB9CFA17A8}" type="datetimeFigureOut">
              <a:rPr lang="en-US" smtClean="0"/>
              <a:t>4/3/17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B7F6C3-34AC-024C-985A-19F1A35F24CF}" type="slidenum">
              <a:rPr lang="en-US" smtClean="0"/>
              <a:t>‹#›</a:t>
            </a:fld>
            <a:endParaRPr lang="en-US"/>
          </a:p>
        </p:txBody>
      </p:sp>
    </p:spTree>
    <p:extLst>
      <p:ext uri="{BB962C8B-B14F-4D97-AF65-F5344CB8AC3E}">
        <p14:creationId xmlns:p14="http://schemas.microsoft.com/office/powerpoint/2010/main" val="27194949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2D1A97-E80E-0341-91F6-CAAB9CFA17A8}" type="datetimeFigureOut">
              <a:rPr lang="en-US" smtClean="0"/>
              <a:t>4/3/17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B7F6C3-34AC-024C-985A-19F1A35F24CF}" type="slidenum">
              <a:rPr lang="en-US" smtClean="0"/>
              <a:t>‹#›</a:t>
            </a:fld>
            <a:endParaRPr lang="en-US"/>
          </a:p>
        </p:txBody>
      </p:sp>
    </p:spTree>
    <p:extLst>
      <p:ext uri="{BB962C8B-B14F-4D97-AF65-F5344CB8AC3E}">
        <p14:creationId xmlns:p14="http://schemas.microsoft.com/office/powerpoint/2010/main" val="36759646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2.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3.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Microsoft_Excel_97_-_2004_Worksheet1.xls"/><Relationship Id="rId5" Type="http://schemas.openxmlformats.org/officeDocument/2006/relationships/image" Target="../media/image4.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685800" y="1764092"/>
            <a:ext cx="7772400" cy="1470025"/>
          </a:xfrm>
        </p:spPr>
        <p:txBody>
          <a:bodyPr>
            <a:normAutofit fontScale="90000"/>
          </a:bodyPr>
          <a:lstStyle/>
          <a:p>
            <a:r>
              <a:rPr lang="en-US" b="1" dirty="0" smtClean="0"/>
              <a:t>TIM 155: </a:t>
            </a:r>
            <a:r>
              <a:rPr lang="en-US" b="1" dirty="0" smtClean="0"/>
              <a:t>Water </a:t>
            </a:r>
            <a:r>
              <a:rPr lang="en-US" b="1" dirty="0" smtClean="0"/>
              <a:t>and Energy Management</a:t>
            </a:r>
            <a:br>
              <a:rPr lang="en-US" b="1" dirty="0" smtClean="0"/>
            </a:br>
            <a:endParaRPr lang="en-US" b="1" dirty="0"/>
          </a:p>
        </p:txBody>
      </p:sp>
      <p:sp>
        <p:nvSpPr>
          <p:cNvPr id="5" name="Subtitle 4"/>
          <p:cNvSpPr txBox="1">
            <a:spLocks noGrp="1"/>
          </p:cNvSpPr>
          <p:nvPr>
            <p:ph type="subTitle" idx="1"/>
          </p:nvPr>
        </p:nvSpPr>
        <p:spPr>
          <a:xfrm>
            <a:off x="2486633" y="4325886"/>
            <a:ext cx="4170733" cy="1175706"/>
          </a:xfrm>
          <a:prstGeom prst="rect">
            <a:avLst/>
          </a:prstGeom>
          <a:noFill/>
        </p:spPr>
        <p:txBody>
          <a:bodyPr wrap="none" rtlCol="0">
            <a:spAutoFit/>
          </a:bodyPr>
          <a:lstStyle/>
          <a:p>
            <a:pPr algn="ctr"/>
            <a:r>
              <a:rPr lang="en-US" u="none" dirty="0" smtClean="0">
                <a:solidFill>
                  <a:schemeClr val="tx1"/>
                </a:solidFill>
              </a:rPr>
              <a:t>Professor Brent Haddad</a:t>
            </a:r>
          </a:p>
          <a:p>
            <a:pPr algn="ctr"/>
            <a:r>
              <a:rPr lang="en-US" u="none" dirty="0" smtClean="0">
                <a:solidFill>
                  <a:schemeClr val="tx1"/>
                </a:solidFill>
              </a:rPr>
              <a:t>Spring 2017</a:t>
            </a:r>
            <a:endParaRPr lang="en-US" u="none" dirty="0">
              <a:solidFill>
                <a:schemeClr val="tx1"/>
              </a:solidFill>
            </a:endParaRPr>
          </a:p>
        </p:txBody>
      </p:sp>
    </p:spTree>
    <p:extLst>
      <p:ext uri="{BB962C8B-B14F-4D97-AF65-F5344CB8AC3E}">
        <p14:creationId xmlns:p14="http://schemas.microsoft.com/office/powerpoint/2010/main" val="99053744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85875"/>
            <a:ext cx="8926513"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3"/>
          <p:cNvSpPr>
            <a:spLocks noChangeArrowheads="1"/>
          </p:cNvSpPr>
          <p:nvPr/>
        </p:nvSpPr>
        <p:spPr bwMode="auto">
          <a:xfrm>
            <a:off x="184150" y="5562600"/>
            <a:ext cx="75882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Map by Shih-Tsiang; water flowing through wastewater</a:t>
            </a:r>
          </a:p>
          <a:p>
            <a:r>
              <a:rPr lang="en-US"/>
              <a:t>treatment facilities in US, 2007.</a:t>
            </a:r>
          </a:p>
        </p:txBody>
      </p:sp>
      <p:sp>
        <p:nvSpPr>
          <p:cNvPr id="2" name="TextBox 1"/>
          <p:cNvSpPr txBox="1"/>
          <p:nvPr/>
        </p:nvSpPr>
        <p:spPr>
          <a:xfrm>
            <a:off x="799562" y="67555"/>
            <a:ext cx="7164694" cy="1077218"/>
          </a:xfrm>
          <a:prstGeom prst="rect">
            <a:avLst/>
          </a:prstGeom>
          <a:noFill/>
        </p:spPr>
        <p:txBody>
          <a:bodyPr wrap="square" rtlCol="0">
            <a:spAutoFit/>
          </a:bodyPr>
          <a:lstStyle/>
          <a:p>
            <a:pPr algn="ctr"/>
            <a:r>
              <a:rPr lang="en-US" sz="3200" b="1" dirty="0" smtClean="0"/>
              <a:t>Water Consumption by cities in the U.S. (wastewater treatment plants)</a:t>
            </a:r>
            <a:endParaRPr lang="en-US" sz="3200" b="1" dirty="0"/>
          </a:p>
        </p:txBody>
      </p:sp>
    </p:spTree>
    <p:extLst>
      <p:ext uri="{BB962C8B-B14F-4D97-AF65-F5344CB8AC3E}">
        <p14:creationId xmlns:p14="http://schemas.microsoft.com/office/powerpoint/2010/main" val="133160422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98500" y="723900"/>
            <a:ext cx="7747000" cy="5410200"/>
          </a:xfrm>
          <a:prstGeom prst="rect">
            <a:avLst/>
          </a:prstGeom>
        </p:spPr>
      </p:pic>
      <p:sp>
        <p:nvSpPr>
          <p:cNvPr id="3" name="TextBox 2"/>
          <p:cNvSpPr txBox="1"/>
          <p:nvPr/>
        </p:nvSpPr>
        <p:spPr>
          <a:xfrm>
            <a:off x="1881320" y="160292"/>
            <a:ext cx="5943642" cy="369332"/>
          </a:xfrm>
          <a:prstGeom prst="rect">
            <a:avLst/>
          </a:prstGeom>
          <a:noFill/>
        </p:spPr>
        <p:txBody>
          <a:bodyPr wrap="none" rtlCol="0">
            <a:spAutoFit/>
          </a:bodyPr>
          <a:lstStyle/>
          <a:p>
            <a:r>
              <a:rPr lang="en-US" b="1" dirty="0" smtClean="0"/>
              <a:t>…Compare location of urban water and power consumption</a:t>
            </a:r>
            <a:endParaRPr lang="en-US" b="1" dirty="0"/>
          </a:p>
        </p:txBody>
      </p:sp>
    </p:spTree>
    <p:extLst>
      <p:ext uri="{BB962C8B-B14F-4D97-AF65-F5344CB8AC3E}">
        <p14:creationId xmlns:p14="http://schemas.microsoft.com/office/powerpoint/2010/main" val="318844478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p:cNvSpPr>
          <p:nvPr/>
        </p:nvSpPr>
        <p:spPr bwMode="auto">
          <a:xfrm>
            <a:off x="457200" y="182563"/>
            <a:ext cx="8229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sz="2800" dirty="0">
                <a:solidFill>
                  <a:schemeClr val="tx2"/>
                </a:solidFill>
              </a:rPr>
              <a:t>Pitt/Carnegie Mellon Study: water for 110 proposed new power plants</a:t>
            </a:r>
          </a:p>
        </p:txBody>
      </p:sp>
      <p:sp>
        <p:nvSpPr>
          <p:cNvPr id="29699" name="Text Placeholder 2"/>
          <p:cNvSpPr>
            <a:spLocks/>
          </p:cNvSpPr>
          <p:nvPr/>
        </p:nvSpPr>
        <p:spPr bwMode="auto">
          <a:xfrm>
            <a:off x="0" y="990600"/>
            <a:ext cx="4872038" cy="563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1" hangingPunct="1">
              <a:spcBef>
                <a:spcPct val="20000"/>
              </a:spcBef>
            </a:pPr>
            <a:r>
              <a:rPr lang="en-US" sz="2400" i="1" dirty="0"/>
              <a:t>Findings</a:t>
            </a:r>
          </a:p>
          <a:p>
            <a:pPr marL="342900" indent="-342900" eaLnBrk="1" hangingPunct="1">
              <a:spcBef>
                <a:spcPct val="20000"/>
              </a:spcBef>
            </a:pPr>
            <a:endParaRPr lang="en-US" sz="2400" dirty="0"/>
          </a:p>
          <a:p>
            <a:pPr marL="342900" indent="-342900" eaLnBrk="1" hangingPunct="1">
              <a:spcBef>
                <a:spcPct val="20000"/>
              </a:spcBef>
              <a:buFontTx/>
              <a:buChar char="•"/>
            </a:pPr>
            <a:r>
              <a:rPr lang="en-US" sz="2400" dirty="0"/>
              <a:t>11.4 trillion gallons of municipal wastewater collected and treated annually in </a:t>
            </a:r>
            <a:r>
              <a:rPr lang="en-US" sz="2400" dirty="0" smtClean="0"/>
              <a:t>U.S</a:t>
            </a:r>
            <a:r>
              <a:rPr lang="en-US" sz="2400" dirty="0"/>
              <a:t>.</a:t>
            </a:r>
          </a:p>
          <a:p>
            <a:pPr eaLnBrk="1" hangingPunct="1">
              <a:spcBef>
                <a:spcPct val="20000"/>
              </a:spcBef>
            </a:pPr>
            <a:endParaRPr lang="en-US" sz="2400" dirty="0" smtClean="0"/>
          </a:p>
          <a:p>
            <a:pPr marL="342900" indent="-342900" eaLnBrk="1" hangingPunct="1">
              <a:spcBef>
                <a:spcPct val="20000"/>
              </a:spcBef>
              <a:buFontTx/>
              <a:buChar char="•"/>
            </a:pPr>
            <a:endParaRPr lang="en-US" sz="2400" dirty="0" smtClean="0"/>
          </a:p>
          <a:p>
            <a:pPr marL="342900" indent="-342900" eaLnBrk="1" hangingPunct="1">
              <a:spcBef>
                <a:spcPct val="20000"/>
              </a:spcBef>
              <a:buFontTx/>
              <a:buChar char="•"/>
            </a:pPr>
            <a:endParaRPr lang="en-US" sz="2400" dirty="0"/>
          </a:p>
          <a:p>
            <a:pPr marL="342900" indent="-342900" eaLnBrk="1" hangingPunct="1">
              <a:spcBef>
                <a:spcPct val="20000"/>
              </a:spcBef>
              <a:buFontTx/>
              <a:buChar char="•"/>
            </a:pPr>
            <a:r>
              <a:rPr lang="en-US" sz="2400" dirty="0"/>
              <a:t>On average, one fairly large POTW can completely satisfy the cooling water demand for each of 110 proposed power plants (EIA, 2007)</a:t>
            </a:r>
          </a:p>
          <a:p>
            <a:pPr marL="342900" indent="-342900" eaLnBrk="1" hangingPunct="1">
              <a:spcBef>
                <a:spcPct val="20000"/>
              </a:spcBef>
              <a:buFontTx/>
              <a:buChar char="•"/>
            </a:pPr>
            <a:endParaRPr lang="en-US" sz="2400" dirty="0"/>
          </a:p>
          <a:p>
            <a:pPr marL="342900" indent="-342900" eaLnBrk="1" hangingPunct="1">
              <a:spcBef>
                <a:spcPct val="20000"/>
              </a:spcBef>
            </a:pPr>
            <a:endParaRPr lang="en-US" sz="2400" dirty="0">
              <a:solidFill>
                <a:schemeClr val="accent2"/>
              </a:solidFill>
            </a:endParaRPr>
          </a:p>
        </p:txBody>
      </p:sp>
      <p:pic>
        <p:nvPicPr>
          <p:cNvPr id="297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603375"/>
            <a:ext cx="4278313"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Box 5"/>
          <p:cNvSpPr txBox="1">
            <a:spLocks noChangeArrowheads="1"/>
          </p:cNvSpPr>
          <p:nvPr/>
        </p:nvSpPr>
        <p:spPr bwMode="auto">
          <a:xfrm>
            <a:off x="5267325" y="3625850"/>
            <a:ext cx="34528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i="1">
                <a:solidFill>
                  <a:srgbClr val="003399"/>
                </a:solidFill>
              </a:rPr>
              <a:t>Inventory of available wastewater</a:t>
            </a:r>
            <a:endParaRPr lang="en-US" sz="1600" i="1">
              <a:solidFill>
                <a:srgbClr val="003399"/>
              </a:solidFill>
            </a:endParaRPr>
          </a:p>
        </p:txBody>
      </p:sp>
      <p:pic>
        <p:nvPicPr>
          <p:cNvPr id="297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0800" y="4273550"/>
            <a:ext cx="3698875"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TextBox 7"/>
          <p:cNvSpPr txBox="1">
            <a:spLocks noChangeArrowheads="1"/>
          </p:cNvSpPr>
          <p:nvPr/>
        </p:nvSpPr>
        <p:spPr bwMode="auto">
          <a:xfrm>
            <a:off x="5800725" y="6369050"/>
            <a:ext cx="25781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i="1">
                <a:solidFill>
                  <a:srgbClr val="003399"/>
                </a:solidFill>
              </a:rPr>
              <a:t>Inventory of water needs</a:t>
            </a:r>
            <a:endParaRPr lang="en-US" sz="1600" i="1">
              <a:solidFill>
                <a:srgbClr val="003399"/>
              </a:solidFill>
            </a:endParaRPr>
          </a:p>
        </p:txBody>
      </p:sp>
      <p:sp>
        <p:nvSpPr>
          <p:cNvPr id="29704" name="Rectangle 8"/>
          <p:cNvSpPr>
            <a:spLocks noChangeArrowheads="1"/>
          </p:cNvSpPr>
          <p:nvPr/>
        </p:nvSpPr>
        <p:spPr bwMode="auto">
          <a:xfrm>
            <a:off x="0" y="6629400"/>
            <a:ext cx="9144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1100" i="1" dirty="0">
                <a:solidFill>
                  <a:schemeClr val="accent2"/>
                </a:solidFill>
              </a:rPr>
              <a:t>http://</a:t>
            </a:r>
            <a:r>
              <a:rPr lang="en-US" sz="1100" i="1" dirty="0" err="1">
                <a:solidFill>
                  <a:schemeClr val="accent2"/>
                </a:solidFill>
              </a:rPr>
              <a:t>www.netl.doe.gov</a:t>
            </a:r>
            <a:r>
              <a:rPr lang="en-US" sz="1100" i="1" dirty="0">
                <a:solidFill>
                  <a:schemeClr val="accent2"/>
                </a:solidFill>
              </a:rPr>
              <a:t>/technologies/</a:t>
            </a:r>
            <a:r>
              <a:rPr lang="en-US" sz="1100" i="1" dirty="0" err="1">
                <a:solidFill>
                  <a:schemeClr val="accent2"/>
                </a:solidFill>
              </a:rPr>
              <a:t>coalpower</a:t>
            </a:r>
            <a:r>
              <a:rPr lang="en-US" sz="1100" i="1" dirty="0">
                <a:solidFill>
                  <a:schemeClr val="accent2"/>
                </a:solidFill>
              </a:rPr>
              <a:t>/</a:t>
            </a:r>
            <a:r>
              <a:rPr lang="en-US" sz="1100" i="1" dirty="0" err="1">
                <a:solidFill>
                  <a:schemeClr val="accent2"/>
                </a:solidFill>
              </a:rPr>
              <a:t>ewr</a:t>
            </a:r>
            <a:r>
              <a:rPr lang="en-US" sz="1100" i="1" dirty="0">
                <a:solidFill>
                  <a:schemeClr val="accent2"/>
                </a:solidFill>
              </a:rPr>
              <a:t>/water/</a:t>
            </a:r>
            <a:r>
              <a:rPr lang="en-US" sz="1100" i="1" dirty="0" err="1">
                <a:solidFill>
                  <a:schemeClr val="accent2"/>
                </a:solidFill>
              </a:rPr>
              <a:t>pp-mgmt</a:t>
            </a:r>
            <a:r>
              <a:rPr lang="en-US" sz="1100" i="1" dirty="0">
                <a:solidFill>
                  <a:schemeClr val="accent2"/>
                </a:solidFill>
              </a:rPr>
              <a:t>/pubs/06550/42722FSRFG063009.pdf</a:t>
            </a:r>
            <a:endParaRPr lang="en-US" sz="1100" i="1" dirty="0">
              <a:solidFill>
                <a:srgbClr val="003399"/>
              </a:solidFill>
            </a:endParaRPr>
          </a:p>
        </p:txBody>
      </p:sp>
    </p:spTree>
    <p:extLst>
      <p:ext uri="{BB962C8B-B14F-4D97-AF65-F5344CB8AC3E}">
        <p14:creationId xmlns:p14="http://schemas.microsoft.com/office/powerpoint/2010/main" val="54480234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ChangeArrowheads="1"/>
          </p:cNvSpPr>
          <p:nvPr/>
        </p:nvSpPr>
        <p:spPr bwMode="auto">
          <a:xfrm>
            <a:off x="0" y="533400"/>
            <a:ext cx="8916988" cy="1987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2" name="Picture 1" descr="Ithaca-Hydrofrac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819400"/>
            <a:ext cx="4572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33400"/>
            <a:ext cx="3957638" cy="570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300162" y="279405"/>
            <a:ext cx="3346185" cy="1754327"/>
          </a:xfrm>
          <a:prstGeom prst="rect">
            <a:avLst/>
          </a:prstGeom>
          <a:noFill/>
        </p:spPr>
        <p:txBody>
          <a:bodyPr wrap="square" rtlCol="0">
            <a:spAutoFit/>
          </a:bodyPr>
          <a:lstStyle/>
          <a:p>
            <a:r>
              <a:rPr lang="en-US" sz="3600" b="1" dirty="0" smtClean="0"/>
              <a:t>Hydrologic Fracturing, or “</a:t>
            </a:r>
            <a:r>
              <a:rPr lang="en-US" sz="3600" b="1" dirty="0" err="1" smtClean="0"/>
              <a:t>fracking</a:t>
            </a:r>
            <a:r>
              <a:rPr lang="en-US" sz="3600" b="1" dirty="0" smtClean="0"/>
              <a:t>”</a:t>
            </a:r>
            <a:endParaRPr lang="en-US" sz="3600" b="1" dirty="0"/>
          </a:p>
        </p:txBody>
      </p:sp>
    </p:spTree>
    <p:extLst>
      <p:ext uri="{BB962C8B-B14F-4D97-AF65-F5344CB8AC3E}">
        <p14:creationId xmlns:p14="http://schemas.microsoft.com/office/powerpoint/2010/main" val="4222290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ChangeArrowheads="1"/>
          </p:cNvSpPr>
          <p:nvPr/>
        </p:nvSpPr>
        <p:spPr bwMode="auto">
          <a:xfrm>
            <a:off x="0" y="533400"/>
            <a:ext cx="8916988" cy="1987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45058" name="Picture 2" descr="bakken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73063"/>
            <a:ext cx="8229600" cy="623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782988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4" descr="img0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113"/>
            <a:ext cx="100584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5"/>
          <p:cNvSpPr>
            <a:spLocks noChangeArrowheads="1"/>
          </p:cNvSpPr>
          <p:nvPr/>
        </p:nvSpPr>
        <p:spPr bwMode="auto">
          <a:xfrm>
            <a:off x="2971800" y="228600"/>
            <a:ext cx="4337145" cy="52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800" dirty="0"/>
              <a:t>Hoover Dam, Colorado River</a:t>
            </a:r>
          </a:p>
        </p:txBody>
      </p:sp>
    </p:spTree>
    <p:extLst>
      <p:ext uri="{BB962C8B-B14F-4D97-AF65-F5344CB8AC3E}">
        <p14:creationId xmlns:p14="http://schemas.microsoft.com/office/powerpoint/2010/main" val="203588435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026"/>
          <p:cNvSpPr>
            <a:spLocks noChangeArrowheads="1"/>
          </p:cNvSpPr>
          <p:nvPr/>
        </p:nvSpPr>
        <p:spPr bwMode="auto">
          <a:xfrm>
            <a:off x="228600" y="381000"/>
            <a:ext cx="85455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457200" indent="-457200">
              <a:buFont typeface="Arial" charset="0"/>
              <a:buAutoNum type="arabicPeriod" startAt="2"/>
            </a:pPr>
            <a:r>
              <a:rPr lang="en-US"/>
              <a:t>Hydropower Practice Problems - Part 1</a:t>
            </a:r>
          </a:p>
        </p:txBody>
      </p:sp>
      <p:pic>
        <p:nvPicPr>
          <p:cNvPr id="20482" name="Picture 1027" descr="img0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03188"/>
            <a:ext cx="10515600" cy="717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1028"/>
          <p:cNvSpPr>
            <a:spLocks noChangeArrowheads="1"/>
          </p:cNvSpPr>
          <p:nvPr/>
        </p:nvSpPr>
        <p:spPr bwMode="auto">
          <a:xfrm>
            <a:off x="304800" y="609600"/>
            <a:ext cx="7644190" cy="52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800" dirty="0"/>
              <a:t>Shasta Dam, Sacramento River, Northern California</a:t>
            </a:r>
          </a:p>
        </p:txBody>
      </p:sp>
    </p:spTree>
    <p:extLst>
      <p:ext uri="{BB962C8B-B14F-4D97-AF65-F5344CB8AC3E}">
        <p14:creationId xmlns:p14="http://schemas.microsoft.com/office/powerpoint/2010/main" val="143736119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ChangeArrowheads="1"/>
          </p:cNvSpPr>
          <p:nvPr/>
        </p:nvSpPr>
        <p:spPr bwMode="auto">
          <a:xfrm>
            <a:off x="0" y="533400"/>
            <a:ext cx="8916988" cy="1987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719263"/>
            <a:ext cx="8077200" cy="513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extBox 1"/>
          <p:cNvSpPr txBox="1"/>
          <p:nvPr/>
        </p:nvSpPr>
        <p:spPr>
          <a:xfrm>
            <a:off x="523240" y="477743"/>
            <a:ext cx="8321284" cy="646331"/>
          </a:xfrm>
          <a:prstGeom prst="rect">
            <a:avLst/>
          </a:prstGeom>
          <a:noFill/>
        </p:spPr>
        <p:txBody>
          <a:bodyPr wrap="none" rtlCol="0">
            <a:spAutoFit/>
          </a:bodyPr>
          <a:lstStyle/>
          <a:p>
            <a:pPr algn="ctr"/>
            <a:r>
              <a:rPr lang="en-US" sz="3600" b="1" dirty="0" smtClean="0"/>
              <a:t>Energy is needed to improve water quality</a:t>
            </a:r>
            <a:endParaRPr lang="en-US" sz="3600" b="1" dirty="0"/>
          </a:p>
        </p:txBody>
      </p:sp>
      <p:sp>
        <p:nvSpPr>
          <p:cNvPr id="3" name="TextBox 2"/>
          <p:cNvSpPr txBox="1"/>
          <p:nvPr/>
        </p:nvSpPr>
        <p:spPr>
          <a:xfrm>
            <a:off x="3458308" y="1124074"/>
            <a:ext cx="2172390" cy="369332"/>
          </a:xfrm>
          <a:prstGeom prst="rect">
            <a:avLst/>
          </a:prstGeom>
          <a:noFill/>
        </p:spPr>
        <p:txBody>
          <a:bodyPr wrap="none" rtlCol="0">
            <a:spAutoFit/>
          </a:bodyPr>
          <a:lstStyle/>
          <a:p>
            <a:r>
              <a:rPr lang="en-US" dirty="0" smtClean="0"/>
              <a:t>Yuma Desalting Plant</a:t>
            </a:r>
            <a:endParaRPr lang="en-US" dirty="0"/>
          </a:p>
        </p:txBody>
      </p:sp>
    </p:spTree>
    <p:extLst>
      <p:ext uri="{BB962C8B-B14F-4D97-AF65-F5344CB8AC3E}">
        <p14:creationId xmlns:p14="http://schemas.microsoft.com/office/powerpoint/2010/main" val="223903404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ChangeArrowheads="1"/>
          </p:cNvSpPr>
          <p:nvPr/>
        </p:nvSpPr>
        <p:spPr bwMode="auto">
          <a:xfrm>
            <a:off x="0" y="533400"/>
            <a:ext cx="8916988" cy="1987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 name="TextBox 1"/>
          <p:cNvSpPr txBox="1"/>
          <p:nvPr/>
        </p:nvSpPr>
        <p:spPr>
          <a:xfrm>
            <a:off x="523240" y="477743"/>
            <a:ext cx="8321284" cy="646331"/>
          </a:xfrm>
          <a:prstGeom prst="rect">
            <a:avLst/>
          </a:prstGeom>
          <a:noFill/>
        </p:spPr>
        <p:txBody>
          <a:bodyPr wrap="none" rtlCol="0">
            <a:spAutoFit/>
          </a:bodyPr>
          <a:lstStyle/>
          <a:p>
            <a:pPr algn="ctr"/>
            <a:r>
              <a:rPr lang="en-US" sz="3600" b="1" dirty="0" smtClean="0"/>
              <a:t>Energy is needed to improve water quality</a:t>
            </a:r>
            <a:endParaRPr lang="en-US" sz="3600" b="1" dirty="0"/>
          </a:p>
        </p:txBody>
      </p:sp>
      <p:pic>
        <p:nvPicPr>
          <p:cNvPr id="5" name="Picture 4" descr="IMG_047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770" y="2312053"/>
            <a:ext cx="3380154" cy="4506872"/>
          </a:xfrm>
          <a:prstGeom prst="rect">
            <a:avLst/>
          </a:prstGeom>
        </p:spPr>
      </p:pic>
      <p:pic>
        <p:nvPicPr>
          <p:cNvPr id="6" name="Picture 5"/>
          <p:cNvPicPr>
            <a:picLocks noChangeAspect="1"/>
          </p:cNvPicPr>
          <p:nvPr/>
        </p:nvPicPr>
        <p:blipFill>
          <a:blip r:embed="rId4"/>
          <a:stretch>
            <a:fillRect/>
          </a:stretch>
        </p:blipFill>
        <p:spPr>
          <a:xfrm>
            <a:off x="136766" y="3223847"/>
            <a:ext cx="5099538" cy="3399692"/>
          </a:xfrm>
          <a:prstGeom prst="rect">
            <a:avLst/>
          </a:prstGeom>
        </p:spPr>
      </p:pic>
      <p:sp>
        <p:nvSpPr>
          <p:cNvPr id="7" name="TextBox 6"/>
          <p:cNvSpPr txBox="1"/>
          <p:nvPr/>
        </p:nvSpPr>
        <p:spPr>
          <a:xfrm>
            <a:off x="1680308" y="2151618"/>
            <a:ext cx="2420392" cy="584776"/>
          </a:xfrm>
          <a:prstGeom prst="rect">
            <a:avLst/>
          </a:prstGeom>
          <a:noFill/>
        </p:spPr>
        <p:txBody>
          <a:bodyPr wrap="none" rtlCol="0">
            <a:spAutoFit/>
          </a:bodyPr>
          <a:lstStyle/>
          <a:p>
            <a:r>
              <a:rPr lang="en-US" sz="3200" i="1" dirty="0" smtClean="0"/>
              <a:t>Just add tea!</a:t>
            </a:r>
            <a:endParaRPr lang="en-US" sz="3200" i="1" dirty="0"/>
          </a:p>
        </p:txBody>
      </p:sp>
    </p:spTree>
    <p:extLst>
      <p:ext uri="{BB962C8B-B14F-4D97-AF65-F5344CB8AC3E}">
        <p14:creationId xmlns:p14="http://schemas.microsoft.com/office/powerpoint/2010/main" val="212623717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ChangeArrowheads="1"/>
          </p:cNvSpPr>
          <p:nvPr/>
        </p:nvSpPr>
        <p:spPr bwMode="auto">
          <a:xfrm>
            <a:off x="0" y="533400"/>
            <a:ext cx="8916988" cy="1987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 name="TextBox 1"/>
          <p:cNvSpPr txBox="1"/>
          <p:nvPr/>
        </p:nvSpPr>
        <p:spPr>
          <a:xfrm>
            <a:off x="635071" y="0"/>
            <a:ext cx="7336622" cy="1200329"/>
          </a:xfrm>
          <a:prstGeom prst="rect">
            <a:avLst/>
          </a:prstGeom>
          <a:noFill/>
        </p:spPr>
        <p:txBody>
          <a:bodyPr wrap="square" rtlCol="0">
            <a:spAutoFit/>
          </a:bodyPr>
          <a:lstStyle/>
          <a:p>
            <a:pPr algn="ctr"/>
            <a:r>
              <a:rPr lang="en-US" sz="3600" b="1" dirty="0" smtClean="0"/>
              <a:t>Energy is needed to move water where it is needed</a:t>
            </a:r>
            <a:endParaRPr lang="en-US" sz="3600" b="1" dirty="0"/>
          </a:p>
        </p:txBody>
      </p:sp>
      <p:pic>
        <p:nvPicPr>
          <p:cNvPr id="3" name="Picture 2"/>
          <p:cNvPicPr>
            <a:picLocks noChangeAspect="1"/>
          </p:cNvPicPr>
          <p:nvPr/>
        </p:nvPicPr>
        <p:blipFill>
          <a:blip r:embed="rId3"/>
          <a:stretch>
            <a:fillRect/>
          </a:stretch>
        </p:blipFill>
        <p:spPr>
          <a:xfrm>
            <a:off x="1" y="3459132"/>
            <a:ext cx="3458308" cy="3398868"/>
          </a:xfrm>
          <a:prstGeom prst="rect">
            <a:avLst/>
          </a:prstGeom>
        </p:spPr>
      </p:pic>
      <p:pic>
        <p:nvPicPr>
          <p:cNvPr id="4" name="Picture 3"/>
          <p:cNvPicPr>
            <a:picLocks noChangeAspect="1"/>
          </p:cNvPicPr>
          <p:nvPr/>
        </p:nvPicPr>
        <p:blipFill>
          <a:blip r:embed="rId4"/>
          <a:stretch>
            <a:fillRect/>
          </a:stretch>
        </p:blipFill>
        <p:spPr>
          <a:xfrm>
            <a:off x="1991551" y="1427131"/>
            <a:ext cx="2343791" cy="2343791"/>
          </a:xfrm>
          <a:prstGeom prst="rect">
            <a:avLst/>
          </a:prstGeom>
        </p:spPr>
      </p:pic>
      <p:pic>
        <p:nvPicPr>
          <p:cNvPr id="8" name="Picture 7"/>
          <p:cNvPicPr>
            <a:picLocks noChangeAspect="1"/>
          </p:cNvPicPr>
          <p:nvPr/>
        </p:nvPicPr>
        <p:blipFill>
          <a:blip r:embed="rId5"/>
          <a:stretch>
            <a:fillRect/>
          </a:stretch>
        </p:blipFill>
        <p:spPr>
          <a:xfrm>
            <a:off x="3398336" y="4279900"/>
            <a:ext cx="3873202" cy="2578100"/>
          </a:xfrm>
          <a:prstGeom prst="rect">
            <a:avLst/>
          </a:prstGeom>
        </p:spPr>
      </p:pic>
      <p:pic>
        <p:nvPicPr>
          <p:cNvPr id="9" name="Picture 8"/>
          <p:cNvPicPr>
            <a:picLocks noChangeAspect="1"/>
          </p:cNvPicPr>
          <p:nvPr/>
        </p:nvPicPr>
        <p:blipFill>
          <a:blip r:embed="rId6"/>
          <a:stretch>
            <a:fillRect/>
          </a:stretch>
        </p:blipFill>
        <p:spPr>
          <a:xfrm>
            <a:off x="5334937" y="1593362"/>
            <a:ext cx="3582051" cy="2686538"/>
          </a:xfrm>
          <a:prstGeom prst="rect">
            <a:avLst/>
          </a:prstGeom>
        </p:spPr>
      </p:pic>
    </p:spTree>
    <p:extLst>
      <p:ext uri="{BB962C8B-B14F-4D97-AF65-F5344CB8AC3E}">
        <p14:creationId xmlns:p14="http://schemas.microsoft.com/office/powerpoint/2010/main" val="34794591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subTitle" idx="1"/>
          </p:nvPr>
        </p:nvSpPr>
        <p:spPr>
          <a:xfrm>
            <a:off x="457200" y="2895600"/>
            <a:ext cx="8153400" cy="1752600"/>
          </a:xfrm>
          <a:noFill/>
        </p:spPr>
        <p:txBody>
          <a:bodyPr/>
          <a:lstStyle/>
          <a:p>
            <a:endParaRPr lang="en-US" sz="1600" i="1">
              <a:latin typeface="Times" charset="0"/>
              <a:ea typeface="ＭＳ Ｐゴシック" charset="0"/>
              <a:cs typeface="ＭＳ Ｐゴシック" charset="0"/>
            </a:endParaRPr>
          </a:p>
          <a:p>
            <a:endParaRPr lang="en-US" sz="2000">
              <a:latin typeface="Times" charset="0"/>
              <a:ea typeface="ＭＳ Ｐゴシック" charset="0"/>
              <a:cs typeface="ＭＳ Ｐゴシック" charset="0"/>
            </a:endParaRPr>
          </a:p>
          <a:p>
            <a:endParaRPr lang="en-US" sz="2800">
              <a:latin typeface="Times" charset="0"/>
              <a:ea typeface="ＭＳ Ｐゴシック" charset="0"/>
              <a:cs typeface="ＭＳ Ｐゴシック" charset="0"/>
            </a:endParaRPr>
          </a:p>
        </p:txBody>
      </p:sp>
      <p:sp>
        <p:nvSpPr>
          <p:cNvPr id="8194" name="Rectangle 3"/>
          <p:cNvSpPr>
            <a:spLocks noGrp="1" noChangeArrowheads="1"/>
          </p:cNvSpPr>
          <p:nvPr>
            <p:ph type="ctrTitle"/>
          </p:nvPr>
        </p:nvSpPr>
        <p:spPr>
          <a:xfrm>
            <a:off x="685800" y="152400"/>
            <a:ext cx="7772400" cy="762000"/>
          </a:xfrm>
        </p:spPr>
        <p:txBody>
          <a:bodyPr/>
          <a:lstStyle/>
          <a:p>
            <a:r>
              <a:rPr lang="en-US" b="1" dirty="0" smtClean="0">
                <a:latin typeface="Calibri" charset="0"/>
                <a:ea typeface="ＭＳ Ｐゴシック" charset="0"/>
                <a:cs typeface="Calibri" charset="0"/>
              </a:rPr>
              <a:t>Why Study Water and Energy?</a:t>
            </a:r>
            <a:endParaRPr lang="en-US" b="1" dirty="0">
              <a:latin typeface="Calibri" charset="0"/>
              <a:ea typeface="ＭＳ Ｐゴシック" charset="0"/>
              <a:cs typeface="Calibri" charset="0"/>
            </a:endParaRPr>
          </a:p>
        </p:txBody>
      </p:sp>
      <p:sp>
        <p:nvSpPr>
          <p:cNvPr id="8195" name="Text Box 4"/>
          <p:cNvSpPr txBox="1">
            <a:spLocks noChangeArrowheads="1"/>
          </p:cNvSpPr>
          <p:nvPr/>
        </p:nvSpPr>
        <p:spPr bwMode="auto">
          <a:xfrm>
            <a:off x="304800" y="1290672"/>
            <a:ext cx="88392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284163" indent="-231775">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pPr>
              <a:spcBef>
                <a:spcPct val="50000"/>
              </a:spcBef>
              <a:buFontTx/>
              <a:buChar char="•"/>
              <a:defRPr/>
            </a:pPr>
            <a:r>
              <a:rPr lang="en-US" u="none" dirty="0" smtClean="0">
                <a:latin typeface="Calibri" charset="0"/>
                <a:cs typeface="Calibri" charset="0"/>
              </a:rPr>
              <a:t>Water and energy both are vital to the economy, the environment, and life itself.</a:t>
            </a:r>
          </a:p>
          <a:p>
            <a:pPr>
              <a:spcBef>
                <a:spcPct val="50000"/>
              </a:spcBef>
              <a:buFontTx/>
              <a:buChar char="•"/>
              <a:defRPr/>
            </a:pPr>
            <a:r>
              <a:rPr lang="en-US" u="none" dirty="0" smtClean="0">
                <a:latin typeface="Calibri" charset="0"/>
                <a:cs typeface="Calibri" charset="0"/>
              </a:rPr>
              <a:t>Patterns of water and energy use are a fingerprint of society, and of our impact on the environment. </a:t>
            </a:r>
            <a:r>
              <a:rPr lang="en-US" i="1" u="none" dirty="0" smtClean="0">
                <a:latin typeface="Calibri" charset="0"/>
                <a:cs typeface="Calibri" charset="0"/>
              </a:rPr>
              <a:t>Dramatic differences exist</a:t>
            </a:r>
            <a:r>
              <a:rPr lang="en-US" u="none" dirty="0" smtClean="0">
                <a:latin typeface="Calibri" charset="0"/>
                <a:cs typeface="Calibri" charset="0"/>
              </a:rPr>
              <a:t>.</a:t>
            </a:r>
          </a:p>
          <a:p>
            <a:pPr>
              <a:spcBef>
                <a:spcPct val="50000"/>
              </a:spcBef>
              <a:buFontTx/>
              <a:buChar char="•"/>
              <a:defRPr/>
            </a:pPr>
            <a:r>
              <a:rPr lang="en-US" i="1" dirty="0" smtClean="0">
                <a:latin typeface="Calibri" charset="0"/>
                <a:cs typeface="Calibri" charset="0"/>
              </a:rPr>
              <a:t>Science &amp; technology matters</a:t>
            </a:r>
            <a:r>
              <a:rPr lang="en-US" i="1" u="none" dirty="0" smtClean="0">
                <a:latin typeface="Calibri" charset="0"/>
                <a:cs typeface="Calibri" charset="0"/>
              </a:rPr>
              <a:t>: water and </a:t>
            </a:r>
            <a:r>
              <a:rPr lang="en-US" u="none" dirty="0" smtClean="0">
                <a:latin typeface="Calibri" charset="0"/>
                <a:cs typeface="Calibri" charset="0"/>
              </a:rPr>
              <a:t>energy resources and technologies shape cultures</a:t>
            </a:r>
            <a:r>
              <a:rPr lang="en-US" u="none" dirty="0">
                <a:latin typeface="Calibri" charset="0"/>
                <a:cs typeface="Calibri" charset="0"/>
              </a:rPr>
              <a:t> </a:t>
            </a:r>
            <a:r>
              <a:rPr lang="en-US" u="none" dirty="0" smtClean="0">
                <a:latin typeface="Calibri" charset="0"/>
                <a:cs typeface="Calibri" charset="0"/>
              </a:rPr>
              <a:t>and economies</a:t>
            </a:r>
          </a:p>
          <a:p>
            <a:pPr>
              <a:spcBef>
                <a:spcPct val="50000"/>
              </a:spcBef>
              <a:buFontTx/>
              <a:buChar char="•"/>
              <a:defRPr/>
            </a:pPr>
            <a:r>
              <a:rPr lang="en-US" i="1" dirty="0" smtClean="0">
                <a:latin typeface="Calibri" charset="0"/>
                <a:cs typeface="Calibri" charset="0"/>
              </a:rPr>
              <a:t>Policy and society matters</a:t>
            </a:r>
            <a:r>
              <a:rPr lang="en-US" u="none" dirty="0" smtClean="0">
                <a:latin typeface="Calibri" charset="0"/>
                <a:cs typeface="Calibri" charset="0"/>
              </a:rPr>
              <a:t>: vastly different ways exist to use water and energy to achieve economic, industrial, and household goals. </a:t>
            </a:r>
          </a:p>
          <a:p>
            <a:pPr>
              <a:spcBef>
                <a:spcPct val="50000"/>
              </a:spcBef>
              <a:buFontTx/>
              <a:buChar char="•"/>
              <a:defRPr/>
            </a:pPr>
            <a:r>
              <a:rPr lang="en-US" u="none" dirty="0" smtClean="0">
                <a:latin typeface="Calibri" charset="0"/>
                <a:cs typeface="Calibri" charset="0"/>
              </a:rPr>
              <a:t>We are in a </a:t>
            </a:r>
            <a:r>
              <a:rPr lang="en-US" i="1" dirty="0" smtClean="0">
                <a:latin typeface="Calibri" charset="0"/>
                <a:cs typeface="Calibri" charset="0"/>
              </a:rPr>
              <a:t>unique</a:t>
            </a:r>
            <a:r>
              <a:rPr lang="en-US" u="none" dirty="0" smtClean="0">
                <a:latin typeface="Calibri" charset="0"/>
                <a:cs typeface="Calibri" charset="0"/>
              </a:rPr>
              <a:t> era in the history of water and energy use &amp; impact on society and on the planet.</a:t>
            </a:r>
          </a:p>
          <a:p>
            <a:pPr marL="52388" indent="0">
              <a:spcBef>
                <a:spcPct val="50000"/>
              </a:spcBef>
              <a:defRPr/>
            </a:pPr>
            <a:endParaRPr lang="en-US" u="none" dirty="0" smtClean="0"/>
          </a:p>
        </p:txBody>
      </p:sp>
    </p:spTree>
    <p:extLst>
      <p:ext uri="{BB962C8B-B14F-4D97-AF65-F5344CB8AC3E}">
        <p14:creationId xmlns:p14="http://schemas.microsoft.com/office/powerpoint/2010/main" val="38251471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Greenland Ice Runoff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0113" y="950913"/>
            <a:ext cx="4433887" cy="590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Rectangle 3"/>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9155" name="Text Box 4"/>
          <p:cNvSpPr txBox="1">
            <a:spLocks noChangeArrowheads="1"/>
          </p:cNvSpPr>
          <p:nvPr/>
        </p:nvSpPr>
        <p:spPr bwMode="auto">
          <a:xfrm>
            <a:off x="5354638" y="6369050"/>
            <a:ext cx="25749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pPr algn="ctr">
              <a:spcBef>
                <a:spcPct val="50000"/>
              </a:spcBef>
            </a:pPr>
            <a:r>
              <a:rPr lang="en-US" sz="1000" b="1" u="none">
                <a:solidFill>
                  <a:schemeClr val="bg1"/>
                </a:solidFill>
                <a:latin typeface="Albertus Medium" charset="0"/>
              </a:rPr>
              <a:t>Source: Business Week Aug. 2004</a:t>
            </a:r>
          </a:p>
        </p:txBody>
      </p:sp>
      <p:sp>
        <p:nvSpPr>
          <p:cNvPr id="49156" name="Text Box 5"/>
          <p:cNvSpPr txBox="1">
            <a:spLocks noChangeArrowheads="1"/>
          </p:cNvSpPr>
          <p:nvPr/>
        </p:nvSpPr>
        <p:spPr bwMode="auto">
          <a:xfrm>
            <a:off x="304800" y="2282193"/>
            <a:ext cx="44958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pPr eaLnBrk="1" hangingPunct="1">
              <a:buFontTx/>
              <a:buChar char="•"/>
            </a:pPr>
            <a:r>
              <a:rPr lang="en-US" u="none" dirty="0">
                <a:latin typeface="Times New Roman" charset="0"/>
              </a:rPr>
              <a:t> </a:t>
            </a:r>
            <a:r>
              <a:rPr lang="en-US" u="none" dirty="0">
                <a:latin typeface="Calibri" charset="0"/>
                <a:cs typeface="Calibri" charset="0"/>
              </a:rPr>
              <a:t>Melt area has increased by 20%, 1979 - 2005</a:t>
            </a:r>
          </a:p>
          <a:p>
            <a:pPr eaLnBrk="1" hangingPunct="1">
              <a:buFontTx/>
              <a:buChar char="•"/>
            </a:pPr>
            <a:endParaRPr lang="en-US" u="none" dirty="0">
              <a:latin typeface="Calibri" charset="0"/>
              <a:cs typeface="Calibri" charset="0"/>
            </a:endParaRPr>
          </a:p>
          <a:p>
            <a:pPr eaLnBrk="1" hangingPunct="1">
              <a:buFontTx/>
              <a:buChar char="•"/>
            </a:pPr>
            <a:r>
              <a:rPr lang="en-US" u="none" dirty="0">
                <a:latin typeface="Calibri" charset="0"/>
                <a:cs typeface="Calibri" charset="0"/>
              </a:rPr>
              <a:t>Total Greenland ice ~ 23 </a:t>
            </a:r>
            <a:r>
              <a:rPr lang="en-US" u="none" dirty="0" err="1">
                <a:latin typeface="Calibri" charset="0"/>
                <a:cs typeface="Calibri" charset="0"/>
              </a:rPr>
              <a:t>ft</a:t>
            </a:r>
            <a:r>
              <a:rPr lang="en-US" u="none" dirty="0">
                <a:latin typeface="Calibri" charset="0"/>
                <a:cs typeface="Calibri" charset="0"/>
              </a:rPr>
              <a:t> of sea level rise</a:t>
            </a:r>
          </a:p>
          <a:p>
            <a:pPr eaLnBrk="1" hangingPunct="1">
              <a:buFontTx/>
              <a:buChar char="•"/>
            </a:pPr>
            <a:endParaRPr lang="en-US" u="none" dirty="0">
              <a:latin typeface="Calibri" charset="0"/>
              <a:cs typeface="Calibri" charset="0"/>
            </a:endParaRPr>
          </a:p>
          <a:p>
            <a:pPr eaLnBrk="1" hangingPunct="1">
              <a:buFontTx/>
              <a:buChar char="•"/>
            </a:pPr>
            <a:r>
              <a:rPr lang="en-US" u="none" dirty="0">
                <a:latin typeface="Calibri" charset="0"/>
                <a:cs typeface="Calibri" charset="0"/>
              </a:rPr>
              <a:t> At [CO</a:t>
            </a:r>
            <a:r>
              <a:rPr lang="en-US" u="none" baseline="-25000" dirty="0">
                <a:latin typeface="Calibri" charset="0"/>
                <a:cs typeface="Calibri" charset="0"/>
              </a:rPr>
              <a:t>2</a:t>
            </a:r>
            <a:r>
              <a:rPr lang="en-US" u="none" dirty="0">
                <a:latin typeface="Calibri" charset="0"/>
                <a:cs typeface="Calibri" charset="0"/>
              </a:rPr>
              <a:t>] of 500 - 700 ppm ice sheet disintegration likely becomes irreversible </a:t>
            </a:r>
          </a:p>
          <a:p>
            <a:pPr eaLnBrk="1" hangingPunct="1"/>
            <a:r>
              <a:rPr lang="en-US" u="none" dirty="0">
                <a:latin typeface="Calibri" charset="0"/>
                <a:cs typeface="Calibri" charset="0"/>
              </a:rPr>
              <a:t>([CO</a:t>
            </a:r>
            <a:r>
              <a:rPr lang="en-US" u="none" baseline="-25000" dirty="0">
                <a:latin typeface="Calibri" charset="0"/>
                <a:cs typeface="Calibri" charset="0"/>
              </a:rPr>
              <a:t>2</a:t>
            </a:r>
            <a:r>
              <a:rPr lang="en-US" u="none" dirty="0">
                <a:latin typeface="Calibri" charset="0"/>
                <a:cs typeface="Calibri" charset="0"/>
              </a:rPr>
              <a:t>] </a:t>
            </a:r>
            <a:r>
              <a:rPr lang="en-US" u="none" baseline="-25000" dirty="0">
                <a:latin typeface="Calibri" charset="0"/>
                <a:cs typeface="Calibri" charset="0"/>
              </a:rPr>
              <a:t>2012</a:t>
            </a:r>
            <a:r>
              <a:rPr lang="en-US" u="none" dirty="0">
                <a:latin typeface="Calibri" charset="0"/>
                <a:cs typeface="Calibri" charset="0"/>
              </a:rPr>
              <a:t> = 395 ppm)</a:t>
            </a:r>
          </a:p>
          <a:p>
            <a:pPr eaLnBrk="1" hangingPunct="1"/>
            <a:endParaRPr lang="en-US" u="none" dirty="0">
              <a:latin typeface="Calibri" charset="0"/>
              <a:cs typeface="Calibri" charset="0"/>
            </a:endParaRPr>
          </a:p>
          <a:p>
            <a:pPr eaLnBrk="1" hangingPunct="1">
              <a:buFontTx/>
              <a:buChar char="•"/>
            </a:pPr>
            <a:r>
              <a:rPr lang="en-US" u="none" dirty="0">
                <a:latin typeface="Calibri" charset="0"/>
                <a:cs typeface="Calibri" charset="0"/>
              </a:rPr>
              <a:t>An example of positive feedback</a:t>
            </a:r>
            <a:endParaRPr lang="en-US" u="none" baseline="-25000" dirty="0">
              <a:latin typeface="Calibri" charset="0"/>
              <a:cs typeface="Calibri" charset="0"/>
            </a:endParaRPr>
          </a:p>
        </p:txBody>
      </p:sp>
      <p:sp>
        <p:nvSpPr>
          <p:cNvPr id="49157" name="Text Box 6"/>
          <p:cNvSpPr txBox="1">
            <a:spLocks noChangeArrowheads="1"/>
          </p:cNvSpPr>
          <p:nvPr/>
        </p:nvSpPr>
        <p:spPr bwMode="auto">
          <a:xfrm>
            <a:off x="558976" y="155575"/>
            <a:ext cx="80969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pPr eaLnBrk="1" hangingPunct="1"/>
            <a:r>
              <a:rPr lang="en-US" sz="3600" b="1" u="none" dirty="0" smtClean="0">
                <a:latin typeface="Times New Roman" charset="0"/>
              </a:rPr>
              <a:t>Environmental: Global warming affects  water supply  </a:t>
            </a:r>
            <a:endParaRPr lang="en-US" u="none" dirty="0">
              <a:latin typeface="Times New Roman" charset="0"/>
            </a:endParaRPr>
          </a:p>
        </p:txBody>
      </p:sp>
      <p:sp>
        <p:nvSpPr>
          <p:cNvPr id="2" name="TextBox 1"/>
          <p:cNvSpPr txBox="1"/>
          <p:nvPr/>
        </p:nvSpPr>
        <p:spPr>
          <a:xfrm>
            <a:off x="1034956" y="1622641"/>
            <a:ext cx="2755231" cy="461665"/>
          </a:xfrm>
          <a:prstGeom prst="rect">
            <a:avLst/>
          </a:prstGeom>
          <a:noFill/>
        </p:spPr>
        <p:txBody>
          <a:bodyPr wrap="none" rtlCol="0">
            <a:spAutoFit/>
          </a:bodyPr>
          <a:lstStyle/>
          <a:p>
            <a:r>
              <a:rPr lang="en-US" sz="2400" b="1" dirty="0" smtClean="0"/>
              <a:t>Greenland Ice Sheet</a:t>
            </a:r>
            <a:endParaRPr lang="en-US" sz="2400" b="1" dirty="0"/>
          </a:p>
        </p:txBody>
      </p:sp>
    </p:spTree>
    <p:extLst>
      <p:ext uri="{BB962C8B-B14F-4D97-AF65-F5344CB8AC3E}">
        <p14:creationId xmlns:p14="http://schemas.microsoft.com/office/powerpoint/2010/main" val="14696935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5351"/>
            <a:ext cx="60198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4"/>
          <p:cNvGrpSpPr>
            <a:grpSpLocks/>
          </p:cNvGrpSpPr>
          <p:nvPr/>
        </p:nvGrpSpPr>
        <p:grpSpPr bwMode="auto">
          <a:xfrm>
            <a:off x="4572000" y="0"/>
            <a:ext cx="4800600" cy="6324600"/>
            <a:chOff x="2880" y="0"/>
            <a:chExt cx="3024" cy="3984"/>
          </a:xfrm>
        </p:grpSpPr>
        <p:sp>
          <p:nvSpPr>
            <p:cNvPr id="61459" name="Line 9"/>
            <p:cNvSpPr>
              <a:spLocks noChangeShapeType="1"/>
            </p:cNvSpPr>
            <p:nvPr/>
          </p:nvSpPr>
          <p:spPr bwMode="auto">
            <a:xfrm flipV="1">
              <a:off x="3024" y="144"/>
              <a:ext cx="0" cy="3840"/>
            </a:xfrm>
            <a:prstGeom prst="line">
              <a:avLst/>
            </a:prstGeom>
            <a:noFill/>
            <a:ln w="9525">
              <a:solidFill>
                <a:srgbClr val="18AD3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0" name="Text Box 14"/>
            <p:cNvSpPr txBox="1">
              <a:spLocks noChangeArrowheads="1"/>
            </p:cNvSpPr>
            <p:nvPr/>
          </p:nvSpPr>
          <p:spPr bwMode="auto">
            <a:xfrm rot="-5400000">
              <a:off x="2821" y="347"/>
              <a:ext cx="29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r>
                <a:rPr lang="en-US" sz="1200">
                  <a:solidFill>
                    <a:srgbClr val="18AD32"/>
                  </a:solidFill>
                </a:rPr>
                <a:t>FAR</a:t>
              </a:r>
            </a:p>
          </p:txBody>
        </p:sp>
        <p:sp>
          <p:nvSpPr>
            <p:cNvPr id="61461" name="Text Box 24"/>
            <p:cNvSpPr txBox="1">
              <a:spLocks noChangeArrowheads="1"/>
            </p:cNvSpPr>
            <p:nvPr/>
          </p:nvSpPr>
          <p:spPr bwMode="auto">
            <a:xfrm>
              <a:off x="3888" y="0"/>
              <a:ext cx="2016"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r>
                <a:rPr lang="en-US" sz="1800" b="1">
                  <a:solidFill>
                    <a:srgbClr val="00CC00"/>
                  </a:solidFill>
                  <a:latin typeface="Calibri" charset="0"/>
                  <a:cs typeface="Calibri" charset="0"/>
                </a:rPr>
                <a:t>1</a:t>
              </a:r>
              <a:r>
                <a:rPr lang="en-US" sz="1800" b="1" baseline="30000">
                  <a:solidFill>
                    <a:srgbClr val="00CC00"/>
                  </a:solidFill>
                  <a:latin typeface="Calibri" charset="0"/>
                  <a:cs typeface="Calibri" charset="0"/>
                </a:rPr>
                <a:t>st</a:t>
              </a:r>
              <a:r>
                <a:rPr lang="en-US" sz="1800" b="1">
                  <a:solidFill>
                    <a:srgbClr val="00CC00"/>
                  </a:solidFill>
                  <a:latin typeface="Calibri" charset="0"/>
                  <a:cs typeface="Calibri" charset="0"/>
                </a:rPr>
                <a:t> IPCC Assessment (1990): FAR: unequivocal detection of </a:t>
              </a:r>
            </a:p>
            <a:p>
              <a:r>
                <a:rPr lang="en-US" sz="1800" b="1">
                  <a:solidFill>
                    <a:srgbClr val="00CC00"/>
                  </a:solidFill>
                  <a:latin typeface="Calibri" charset="0"/>
                  <a:cs typeface="Calibri" charset="0"/>
                </a:rPr>
                <a:t>human impact not likely</a:t>
              </a:r>
            </a:p>
            <a:p>
              <a:r>
                <a:rPr lang="en-US" sz="1800" b="1">
                  <a:solidFill>
                    <a:srgbClr val="00CC00"/>
                  </a:solidFill>
                  <a:latin typeface="Calibri" charset="0"/>
                  <a:cs typeface="Calibri" charset="0"/>
                </a:rPr>
                <a:t>for a decade </a:t>
              </a:r>
            </a:p>
          </p:txBody>
        </p:sp>
      </p:grpSp>
      <p:grpSp>
        <p:nvGrpSpPr>
          <p:cNvPr id="3" name="Group 36"/>
          <p:cNvGrpSpPr>
            <a:grpSpLocks/>
          </p:cNvGrpSpPr>
          <p:nvPr/>
        </p:nvGrpSpPr>
        <p:grpSpPr bwMode="auto">
          <a:xfrm>
            <a:off x="4876800" y="304800"/>
            <a:ext cx="4267200" cy="6096000"/>
            <a:chOff x="3072" y="144"/>
            <a:chExt cx="2688" cy="3840"/>
          </a:xfrm>
        </p:grpSpPr>
        <p:sp>
          <p:nvSpPr>
            <p:cNvPr id="61456" name="Line 6"/>
            <p:cNvSpPr>
              <a:spLocks noChangeShapeType="1"/>
            </p:cNvSpPr>
            <p:nvPr/>
          </p:nvSpPr>
          <p:spPr bwMode="auto">
            <a:xfrm flipV="1">
              <a:off x="3216" y="144"/>
              <a:ext cx="0" cy="384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57" name="Text Box 22"/>
            <p:cNvSpPr txBox="1">
              <a:spLocks noChangeArrowheads="1"/>
            </p:cNvSpPr>
            <p:nvPr/>
          </p:nvSpPr>
          <p:spPr bwMode="auto">
            <a:xfrm rot="-5400000">
              <a:off x="3011" y="1886"/>
              <a:ext cx="29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r>
                <a:rPr lang="en-US" sz="1200">
                  <a:solidFill>
                    <a:schemeClr val="accent1"/>
                  </a:solidFill>
                </a:rPr>
                <a:t>TAR</a:t>
              </a:r>
              <a:endParaRPr lang="en-US" sz="1200"/>
            </a:p>
          </p:txBody>
        </p:sp>
        <p:sp>
          <p:nvSpPr>
            <p:cNvPr id="61458" name="Text Box 27"/>
            <p:cNvSpPr txBox="1">
              <a:spLocks noChangeArrowheads="1"/>
            </p:cNvSpPr>
            <p:nvPr/>
          </p:nvSpPr>
          <p:spPr bwMode="auto">
            <a:xfrm>
              <a:off x="3840" y="1632"/>
              <a:ext cx="1920" cy="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r>
                <a:rPr lang="en-US" sz="1800" b="1">
                  <a:solidFill>
                    <a:schemeClr val="accent1"/>
                  </a:solidFill>
                  <a:latin typeface="Calibri" charset="0"/>
                  <a:cs typeface="Calibri" charset="0"/>
                </a:rPr>
                <a:t>3</a:t>
              </a:r>
              <a:r>
                <a:rPr lang="en-US" sz="1800" b="1" baseline="30000">
                  <a:solidFill>
                    <a:schemeClr val="accent1"/>
                  </a:solidFill>
                  <a:latin typeface="Calibri" charset="0"/>
                  <a:cs typeface="Calibri" charset="0"/>
                </a:rPr>
                <a:t>rd</a:t>
              </a:r>
              <a:r>
                <a:rPr lang="en-US" sz="1800" b="1">
                  <a:solidFill>
                    <a:schemeClr val="accent1"/>
                  </a:solidFill>
                  <a:latin typeface="Calibri" charset="0"/>
                  <a:cs typeface="Calibri" charset="0"/>
                </a:rPr>
                <a:t> (2001) TAR: most of the  warming in the last 50 years is likely (&gt;66%) due to human </a:t>
              </a:r>
              <a:r>
                <a:rPr lang="en-US" sz="2000" b="1">
                  <a:solidFill>
                    <a:schemeClr val="accent1"/>
                  </a:solidFill>
                  <a:latin typeface="Calibri" charset="0"/>
                  <a:cs typeface="Calibri" charset="0"/>
                </a:rPr>
                <a:t>activities</a:t>
              </a:r>
              <a:endParaRPr lang="en-US" sz="2000" b="1">
                <a:solidFill>
                  <a:srgbClr val="18AD32"/>
                </a:solidFill>
                <a:latin typeface="Calibri" charset="0"/>
                <a:cs typeface="Calibri" charset="0"/>
              </a:endParaRPr>
            </a:p>
          </p:txBody>
        </p:sp>
      </p:grpSp>
      <p:grpSp>
        <p:nvGrpSpPr>
          <p:cNvPr id="4" name="Group 35"/>
          <p:cNvGrpSpPr>
            <a:grpSpLocks/>
          </p:cNvGrpSpPr>
          <p:nvPr/>
        </p:nvGrpSpPr>
        <p:grpSpPr bwMode="auto">
          <a:xfrm>
            <a:off x="4724400" y="304800"/>
            <a:ext cx="4419600" cy="6096000"/>
            <a:chOff x="2976" y="144"/>
            <a:chExt cx="2784" cy="3840"/>
          </a:xfrm>
        </p:grpSpPr>
        <p:sp>
          <p:nvSpPr>
            <p:cNvPr id="61453" name="Line 8"/>
            <p:cNvSpPr>
              <a:spLocks noChangeShapeType="1"/>
            </p:cNvSpPr>
            <p:nvPr/>
          </p:nvSpPr>
          <p:spPr bwMode="auto">
            <a:xfrm flipV="1">
              <a:off x="3120" y="144"/>
              <a:ext cx="0" cy="38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54" name="Text Box 11"/>
            <p:cNvSpPr txBox="1">
              <a:spLocks noChangeArrowheads="1"/>
            </p:cNvSpPr>
            <p:nvPr/>
          </p:nvSpPr>
          <p:spPr bwMode="auto">
            <a:xfrm rot="-5400000">
              <a:off x="2920" y="1064"/>
              <a:ext cx="2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r>
                <a:rPr lang="en-US" sz="1200">
                  <a:solidFill>
                    <a:schemeClr val="tx2"/>
                  </a:solidFill>
                </a:rPr>
                <a:t>SAR</a:t>
              </a:r>
              <a:endParaRPr lang="en-US" sz="1200">
                <a:solidFill>
                  <a:srgbClr val="18AD32"/>
                </a:solidFill>
              </a:endParaRPr>
            </a:p>
          </p:txBody>
        </p:sp>
        <p:sp>
          <p:nvSpPr>
            <p:cNvPr id="61455" name="Text Box 28"/>
            <p:cNvSpPr txBox="1">
              <a:spLocks noChangeArrowheads="1"/>
            </p:cNvSpPr>
            <p:nvPr/>
          </p:nvSpPr>
          <p:spPr bwMode="auto">
            <a:xfrm>
              <a:off x="3840" y="800"/>
              <a:ext cx="1920"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r>
                <a:rPr lang="en-US" sz="1800" b="1">
                  <a:latin typeface="Calibri" charset="0"/>
                  <a:cs typeface="Calibri" charset="0"/>
                </a:rPr>
                <a:t>2</a:t>
              </a:r>
              <a:r>
                <a:rPr lang="en-US" sz="1800" b="1" baseline="30000">
                  <a:latin typeface="Calibri" charset="0"/>
                  <a:cs typeface="Calibri" charset="0"/>
                </a:rPr>
                <a:t>nd</a:t>
              </a:r>
              <a:r>
                <a:rPr lang="en-US" sz="1800" b="1">
                  <a:latin typeface="Calibri" charset="0"/>
                  <a:cs typeface="Calibri" charset="0"/>
                </a:rPr>
                <a:t> (1995) SAR: balance of evidence suggests discernible human influence</a:t>
              </a:r>
              <a:endParaRPr lang="en-US" sz="1800" b="1">
                <a:solidFill>
                  <a:srgbClr val="18AD32"/>
                </a:solidFill>
                <a:latin typeface="Calibri" charset="0"/>
                <a:cs typeface="Calibri" charset="0"/>
              </a:endParaRPr>
            </a:p>
          </p:txBody>
        </p:sp>
      </p:grpSp>
      <p:grpSp>
        <p:nvGrpSpPr>
          <p:cNvPr id="5" name="Group 20"/>
          <p:cNvGrpSpPr>
            <a:grpSpLocks/>
          </p:cNvGrpSpPr>
          <p:nvPr/>
        </p:nvGrpSpPr>
        <p:grpSpPr bwMode="auto">
          <a:xfrm>
            <a:off x="5257800" y="304800"/>
            <a:ext cx="3886200" cy="6096000"/>
            <a:chOff x="5257800" y="304800"/>
            <a:chExt cx="3886200" cy="6096000"/>
          </a:xfrm>
        </p:grpSpPr>
        <p:grpSp>
          <p:nvGrpSpPr>
            <p:cNvPr id="61447" name="Group 37"/>
            <p:cNvGrpSpPr>
              <a:grpSpLocks/>
            </p:cNvGrpSpPr>
            <p:nvPr/>
          </p:nvGrpSpPr>
          <p:grpSpPr bwMode="auto">
            <a:xfrm>
              <a:off x="5257800" y="304800"/>
              <a:ext cx="3886200" cy="6096000"/>
              <a:chOff x="3312" y="144"/>
              <a:chExt cx="2448" cy="3840"/>
            </a:xfrm>
          </p:grpSpPr>
          <p:sp>
            <p:nvSpPr>
              <p:cNvPr id="61449" name="Line 7"/>
              <p:cNvSpPr>
                <a:spLocks noChangeShapeType="1"/>
              </p:cNvSpPr>
              <p:nvPr/>
            </p:nvSpPr>
            <p:spPr bwMode="auto">
              <a:xfrm flipV="1">
                <a:off x="3312" y="144"/>
                <a:ext cx="0" cy="384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50" name="Text Box 13"/>
              <p:cNvSpPr txBox="1">
                <a:spLocks noChangeArrowheads="1"/>
              </p:cNvSpPr>
              <p:nvPr/>
            </p:nvSpPr>
            <p:spPr bwMode="auto">
              <a:xfrm rot="-5400000">
                <a:off x="3445" y="2363"/>
                <a:ext cx="29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r>
                  <a:rPr lang="en-US" sz="1200">
                    <a:solidFill>
                      <a:schemeClr val="folHlink"/>
                    </a:solidFill>
                  </a:rPr>
                  <a:t>AR4</a:t>
                </a:r>
                <a:endParaRPr lang="en-US" sz="1200"/>
              </a:p>
            </p:txBody>
          </p:sp>
          <p:sp>
            <p:nvSpPr>
              <p:cNvPr id="61451" name="Line 19"/>
              <p:cNvSpPr>
                <a:spLocks noChangeShapeType="1"/>
              </p:cNvSpPr>
              <p:nvPr/>
            </p:nvSpPr>
            <p:spPr bwMode="auto">
              <a:xfrm flipH="1">
                <a:off x="3312" y="2448"/>
                <a:ext cx="192" cy="0"/>
              </a:xfrm>
              <a:prstGeom prst="line">
                <a:avLst/>
              </a:prstGeom>
              <a:noFill/>
              <a:ln w="9525">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452" name="Text Box 26"/>
              <p:cNvSpPr txBox="1">
                <a:spLocks noChangeArrowheads="1"/>
              </p:cNvSpPr>
              <p:nvPr/>
            </p:nvSpPr>
            <p:spPr bwMode="auto">
              <a:xfrm>
                <a:off x="3840" y="2448"/>
                <a:ext cx="1920"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r>
                  <a:rPr lang="en-US" sz="1800" b="1">
                    <a:solidFill>
                      <a:srgbClr val="CD0028"/>
                    </a:solidFill>
                    <a:latin typeface="Calibri" charset="0"/>
                    <a:cs typeface="Calibri" charset="0"/>
                  </a:rPr>
                  <a:t>4</a:t>
                </a:r>
                <a:r>
                  <a:rPr lang="en-US" sz="1800" b="1" baseline="30000">
                    <a:solidFill>
                      <a:srgbClr val="CD0028"/>
                    </a:solidFill>
                    <a:latin typeface="Calibri" charset="0"/>
                    <a:cs typeface="Calibri" charset="0"/>
                  </a:rPr>
                  <a:t>th</a:t>
                </a:r>
                <a:r>
                  <a:rPr lang="en-US" sz="1800" b="1">
                    <a:solidFill>
                      <a:srgbClr val="CD0028"/>
                    </a:solidFill>
                    <a:latin typeface="Calibri" charset="0"/>
                    <a:cs typeface="Calibri" charset="0"/>
                  </a:rPr>
                  <a:t> (2007) AR4: most of the warming very likely (&gt; 90%) due human </a:t>
                </a:r>
                <a:r>
                  <a:rPr lang="en-US" sz="2000" b="1">
                    <a:solidFill>
                      <a:srgbClr val="CD0028"/>
                    </a:solidFill>
                    <a:latin typeface="Calibri" charset="0"/>
                    <a:cs typeface="Calibri" charset="0"/>
                  </a:rPr>
                  <a:t>activity</a:t>
                </a:r>
                <a:endParaRPr lang="en-US" sz="2000" b="1">
                  <a:solidFill>
                    <a:srgbClr val="18AD32"/>
                  </a:solidFill>
                  <a:latin typeface="Calibri" charset="0"/>
                  <a:cs typeface="Calibri" charset="0"/>
                </a:endParaRPr>
              </a:p>
            </p:txBody>
          </p:sp>
        </p:grpSp>
        <p:sp>
          <p:nvSpPr>
            <p:cNvPr id="61448" name="Text Box 29"/>
            <p:cNvSpPr txBox="1">
              <a:spLocks noChangeArrowheads="1"/>
            </p:cNvSpPr>
            <p:nvPr/>
          </p:nvSpPr>
          <p:spPr bwMode="auto">
            <a:xfrm>
              <a:off x="6096000" y="5029200"/>
              <a:ext cx="3048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r>
                <a:rPr lang="en-US" sz="1800" b="1">
                  <a:solidFill>
                    <a:srgbClr val="CD0028"/>
                  </a:solidFill>
                  <a:latin typeface="Calibri" charset="0"/>
                  <a:cs typeface="Calibri" charset="0"/>
                </a:rPr>
                <a:t>4</a:t>
              </a:r>
              <a:r>
                <a:rPr lang="en-US" sz="1800" b="1" baseline="30000">
                  <a:solidFill>
                    <a:srgbClr val="CD0028"/>
                  </a:solidFill>
                  <a:latin typeface="Calibri" charset="0"/>
                  <a:cs typeface="Calibri" charset="0"/>
                </a:rPr>
                <a:t>th</a:t>
              </a:r>
              <a:r>
                <a:rPr lang="en-US" sz="1800" b="1">
                  <a:solidFill>
                    <a:srgbClr val="CD0028"/>
                  </a:solidFill>
                  <a:latin typeface="Calibri" charset="0"/>
                  <a:cs typeface="Calibri" charset="0"/>
                </a:rPr>
                <a:t> (2007): warming will most strongly and quickly impact the global poor</a:t>
              </a:r>
              <a:endParaRPr lang="en-US" sz="1800" b="1">
                <a:solidFill>
                  <a:srgbClr val="18AD32"/>
                </a:solidFill>
                <a:latin typeface="Calibri" charset="0"/>
                <a:cs typeface="Calibri" charset="0"/>
              </a:endParaRPr>
            </a:p>
          </p:txBody>
        </p:sp>
      </p:grpSp>
      <p:sp>
        <p:nvSpPr>
          <p:cNvPr id="22" name="Text Box 29"/>
          <p:cNvSpPr txBox="1">
            <a:spLocks noChangeArrowheads="1"/>
          </p:cNvSpPr>
          <p:nvPr/>
        </p:nvSpPr>
        <p:spPr bwMode="auto">
          <a:xfrm>
            <a:off x="6096000" y="6019800"/>
            <a:ext cx="3048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r>
              <a:rPr lang="en-US" sz="1800" b="1">
                <a:solidFill>
                  <a:srgbClr val="660066"/>
                </a:solidFill>
                <a:latin typeface="Calibri" charset="0"/>
                <a:cs typeface="Calibri" charset="0"/>
              </a:rPr>
              <a:t>SRREN (2011):  80% clean by 2050 </a:t>
            </a:r>
            <a:r>
              <a:rPr lang="en-US" sz="1800" b="1" i="1">
                <a:solidFill>
                  <a:srgbClr val="660066"/>
                </a:solidFill>
                <a:latin typeface="Calibri" charset="0"/>
                <a:cs typeface="Calibri" charset="0"/>
              </a:rPr>
              <a:t>possible, if …</a:t>
            </a:r>
            <a:endParaRPr lang="en-US" sz="1800" b="1">
              <a:solidFill>
                <a:srgbClr val="660066"/>
              </a:solidFill>
              <a:latin typeface="Calibri" charset="0"/>
              <a:cs typeface="Calibri" charset="0"/>
            </a:endParaRPr>
          </a:p>
        </p:txBody>
      </p:sp>
    </p:spTree>
    <p:extLst>
      <p:ext uri="{BB962C8B-B14F-4D97-AF65-F5344CB8AC3E}">
        <p14:creationId xmlns:p14="http://schemas.microsoft.com/office/powerpoint/2010/main" val="189422825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in)">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0" y="0"/>
            <a:ext cx="9144000" cy="414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defRPr/>
            </a:pPr>
            <a:r>
              <a:rPr lang="en-GB" sz="2900" b="1" u="none" dirty="0" smtClean="0">
                <a:latin typeface="Arial" charset="0"/>
              </a:rPr>
              <a:t>A staircase of rising temperatures </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4538" y="508000"/>
            <a:ext cx="5114925" cy="5840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5194300" y="6626225"/>
            <a:ext cx="3919538"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lgn="r">
              <a:defRPr/>
            </a:pPr>
            <a:r>
              <a:rPr lang="en-GB" sz="1100" b="1" dirty="0" smtClean="0">
                <a:latin typeface="Arial" charset="0"/>
              </a:rPr>
              <a:t>Kevin E. </a:t>
            </a:r>
            <a:r>
              <a:rPr lang="en-GB" sz="1100" b="1" dirty="0" err="1" smtClean="0">
                <a:latin typeface="Arial" charset="0"/>
              </a:rPr>
              <a:t>Trenberth</a:t>
            </a:r>
            <a:r>
              <a:rPr lang="en-GB" sz="1100" b="1" dirty="0" smtClean="0">
                <a:latin typeface="Arial" charset="0"/>
              </a:rPr>
              <a:t> Science 2015;349:691-692</a:t>
            </a:r>
          </a:p>
        </p:txBody>
      </p:sp>
    </p:spTree>
    <p:extLst>
      <p:ext uri="{BB962C8B-B14F-4D97-AF65-F5344CB8AC3E}">
        <p14:creationId xmlns:p14="http://schemas.microsoft.com/office/powerpoint/2010/main" val="409448332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ext Box 3"/>
          <p:cNvSpPr txBox="1">
            <a:spLocks noChangeArrowheads="1"/>
          </p:cNvSpPr>
          <p:nvPr/>
        </p:nvSpPr>
        <p:spPr bwMode="auto">
          <a:xfrm>
            <a:off x="1089025" y="2963863"/>
            <a:ext cx="2797175"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pPr eaLnBrk="1" hangingPunct="1">
              <a:spcBef>
                <a:spcPct val="50000"/>
              </a:spcBef>
            </a:pPr>
            <a:r>
              <a:rPr lang="en-US" b="1" u="none">
                <a:solidFill>
                  <a:schemeClr val="bg1"/>
                </a:solidFill>
                <a:latin typeface="Times New Roman" charset="0"/>
              </a:rPr>
              <a:t>For an inventory of effects, see:</a:t>
            </a:r>
          </a:p>
          <a:p>
            <a:pPr eaLnBrk="1" hangingPunct="1">
              <a:spcBef>
                <a:spcPct val="50000"/>
              </a:spcBef>
            </a:pPr>
            <a:r>
              <a:rPr lang="en-US" b="1" u="none">
                <a:solidFill>
                  <a:schemeClr val="bg1"/>
                </a:solidFill>
                <a:latin typeface="Times New Roman" charset="0"/>
              </a:rPr>
              <a:t>Climatehotmap.org</a:t>
            </a:r>
            <a:r>
              <a:rPr lang="en-US" u="none">
                <a:latin typeface="Times New Roman" charset="0"/>
              </a:rPr>
              <a:t> </a:t>
            </a:r>
          </a:p>
        </p:txBody>
      </p:sp>
      <p:pic>
        <p:nvPicPr>
          <p:cNvPr id="8397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00200"/>
            <a:ext cx="812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80549" y="214927"/>
            <a:ext cx="5376818" cy="1200329"/>
          </a:xfrm>
          <a:prstGeom prst="rect">
            <a:avLst/>
          </a:prstGeom>
          <a:noFill/>
        </p:spPr>
        <p:txBody>
          <a:bodyPr wrap="none" rtlCol="0">
            <a:spAutoFit/>
          </a:bodyPr>
          <a:lstStyle/>
          <a:p>
            <a:pPr algn="ctr"/>
            <a:r>
              <a:rPr lang="en-US" sz="3600" b="1" dirty="0" err="1" smtClean="0"/>
              <a:t>Fukishima</a:t>
            </a:r>
            <a:r>
              <a:rPr lang="en-US" sz="3600" b="1" dirty="0" smtClean="0"/>
              <a:t> Nuclear Disaster </a:t>
            </a:r>
          </a:p>
          <a:p>
            <a:pPr algn="ctr"/>
            <a:r>
              <a:rPr lang="en-US" sz="3600" b="1" dirty="0" smtClean="0"/>
              <a:t>disrupted water supply</a:t>
            </a:r>
            <a:endParaRPr lang="en-US" sz="3600" b="1" dirty="0"/>
          </a:p>
        </p:txBody>
      </p:sp>
    </p:spTree>
    <p:extLst>
      <p:ext uri="{BB962C8B-B14F-4D97-AF65-F5344CB8AC3E}">
        <p14:creationId xmlns:p14="http://schemas.microsoft.com/office/powerpoint/2010/main" val="246294296"/>
      </p:ext>
    </p:extLst>
  </p:cSld>
  <p:clrMapOvr>
    <a:masterClrMapping/>
  </p:clrMapOvr>
  <p:transition xmlns:p14="http://schemas.microsoft.com/office/powerpoint/2010/main" spd="slow">
    <p:split/>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ext Box 3"/>
          <p:cNvSpPr txBox="1">
            <a:spLocks noChangeArrowheads="1"/>
          </p:cNvSpPr>
          <p:nvPr/>
        </p:nvSpPr>
        <p:spPr bwMode="auto">
          <a:xfrm>
            <a:off x="1089025" y="2963863"/>
            <a:ext cx="2797175"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pPr eaLnBrk="1" hangingPunct="1">
              <a:spcBef>
                <a:spcPct val="50000"/>
              </a:spcBef>
            </a:pPr>
            <a:r>
              <a:rPr lang="en-US" b="1" u="none">
                <a:solidFill>
                  <a:schemeClr val="bg1"/>
                </a:solidFill>
                <a:latin typeface="Times New Roman" charset="0"/>
              </a:rPr>
              <a:t>For an inventory of effects, see:</a:t>
            </a:r>
          </a:p>
          <a:p>
            <a:pPr eaLnBrk="1" hangingPunct="1">
              <a:spcBef>
                <a:spcPct val="50000"/>
              </a:spcBef>
            </a:pPr>
            <a:r>
              <a:rPr lang="en-US" b="1" u="none">
                <a:solidFill>
                  <a:schemeClr val="bg1"/>
                </a:solidFill>
                <a:latin typeface="Times New Roman" charset="0"/>
              </a:rPr>
              <a:t>Climatehotmap.org</a:t>
            </a:r>
            <a:r>
              <a:rPr lang="en-US" u="none">
                <a:latin typeface="Times New Roman" charset="0"/>
              </a:rPr>
              <a:t> </a:t>
            </a:r>
          </a:p>
        </p:txBody>
      </p:sp>
      <p:pic>
        <p:nvPicPr>
          <p:cNvPr id="7987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928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54750" y="0"/>
            <a:ext cx="288925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3276600"/>
            <a:ext cx="28956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1600200"/>
            <a:ext cx="31162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4800600"/>
            <a:ext cx="28956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0893649"/>
      </p:ext>
    </p:extLst>
  </p:cSld>
  <p:clrMapOvr>
    <a:masterClrMapping/>
  </p:clrMapOvr>
  <p:transition xmlns:p14="http://schemas.microsoft.com/office/powerpoint/2010/main" spd="slow">
    <p:split/>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ext Box 3"/>
          <p:cNvSpPr txBox="1">
            <a:spLocks noChangeArrowheads="1"/>
          </p:cNvSpPr>
          <p:nvPr/>
        </p:nvSpPr>
        <p:spPr bwMode="auto">
          <a:xfrm>
            <a:off x="1089025" y="2963863"/>
            <a:ext cx="2797175"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pPr eaLnBrk="1" hangingPunct="1">
              <a:spcBef>
                <a:spcPct val="50000"/>
              </a:spcBef>
            </a:pPr>
            <a:r>
              <a:rPr lang="en-US" b="1" u="none">
                <a:solidFill>
                  <a:schemeClr val="bg1"/>
                </a:solidFill>
                <a:latin typeface="Times New Roman" charset="0"/>
              </a:rPr>
              <a:t>For an inventory of effects, see:</a:t>
            </a:r>
          </a:p>
          <a:p>
            <a:pPr eaLnBrk="1" hangingPunct="1">
              <a:spcBef>
                <a:spcPct val="50000"/>
              </a:spcBef>
            </a:pPr>
            <a:r>
              <a:rPr lang="en-US" b="1" u="none">
                <a:solidFill>
                  <a:schemeClr val="bg1"/>
                </a:solidFill>
                <a:latin typeface="Times New Roman" charset="0"/>
              </a:rPr>
              <a:t>Climatehotmap.org</a:t>
            </a:r>
            <a:r>
              <a:rPr lang="en-US" u="none">
                <a:latin typeface="Times New Roman" charset="0"/>
              </a:rPr>
              <a:t> </a:t>
            </a:r>
          </a:p>
        </p:txBody>
      </p:sp>
      <p:pic>
        <p:nvPicPr>
          <p:cNvPr id="8192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812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7824632"/>
      </p:ext>
    </p:extLst>
  </p:cSld>
  <p:clrMapOvr>
    <a:masterClrMapping/>
  </p:clrMapOvr>
  <p:transition xmlns:p14="http://schemas.microsoft.com/office/powerpoint/2010/main" spd="slow">
    <p:split/>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subTitle" idx="1"/>
          </p:nvPr>
        </p:nvSpPr>
        <p:spPr>
          <a:xfrm>
            <a:off x="457200" y="2895600"/>
            <a:ext cx="8153400" cy="1752600"/>
          </a:xfrm>
          <a:noFill/>
        </p:spPr>
        <p:txBody>
          <a:bodyPr/>
          <a:lstStyle/>
          <a:p>
            <a:endParaRPr lang="en-US" sz="1600" i="1">
              <a:latin typeface="Times" charset="0"/>
              <a:ea typeface="ＭＳ Ｐゴシック" charset="0"/>
              <a:cs typeface="ＭＳ Ｐゴシック" charset="0"/>
            </a:endParaRPr>
          </a:p>
          <a:p>
            <a:endParaRPr lang="en-US" sz="2000">
              <a:latin typeface="Times" charset="0"/>
              <a:ea typeface="ＭＳ Ｐゴシック" charset="0"/>
              <a:cs typeface="ＭＳ Ｐゴシック" charset="0"/>
            </a:endParaRPr>
          </a:p>
          <a:p>
            <a:endParaRPr lang="en-US" sz="2800">
              <a:latin typeface="Times" charset="0"/>
              <a:ea typeface="ＭＳ Ｐゴシック" charset="0"/>
              <a:cs typeface="ＭＳ Ｐゴシック" charset="0"/>
            </a:endParaRPr>
          </a:p>
        </p:txBody>
      </p:sp>
      <p:sp>
        <p:nvSpPr>
          <p:cNvPr id="8194" name="Rectangle 3"/>
          <p:cNvSpPr>
            <a:spLocks noGrp="1" noChangeArrowheads="1"/>
          </p:cNvSpPr>
          <p:nvPr>
            <p:ph type="ctrTitle"/>
          </p:nvPr>
        </p:nvSpPr>
        <p:spPr>
          <a:xfrm>
            <a:off x="685800" y="925701"/>
            <a:ext cx="7772400" cy="762000"/>
          </a:xfrm>
        </p:spPr>
        <p:txBody>
          <a:bodyPr/>
          <a:lstStyle/>
          <a:p>
            <a:r>
              <a:rPr lang="en-US" b="1" dirty="0" smtClean="0">
                <a:latin typeface="Calibri" charset="0"/>
                <a:ea typeface="ＭＳ Ｐゴシック" charset="0"/>
                <a:cs typeface="Calibri" charset="0"/>
              </a:rPr>
              <a:t>In TIM 155…</a:t>
            </a:r>
            <a:endParaRPr lang="en-US" b="1" dirty="0">
              <a:latin typeface="Calibri" charset="0"/>
              <a:ea typeface="ＭＳ Ｐゴシック" charset="0"/>
              <a:cs typeface="Calibri" charset="0"/>
            </a:endParaRPr>
          </a:p>
        </p:txBody>
      </p:sp>
      <p:sp>
        <p:nvSpPr>
          <p:cNvPr id="8195" name="Text Box 4"/>
          <p:cNvSpPr txBox="1">
            <a:spLocks noChangeArrowheads="1"/>
          </p:cNvSpPr>
          <p:nvPr/>
        </p:nvSpPr>
        <p:spPr bwMode="auto">
          <a:xfrm>
            <a:off x="0" y="3148508"/>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marL="284163" indent="-231775">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pPr marL="52388" indent="0" algn="ctr">
              <a:spcBef>
                <a:spcPct val="50000"/>
              </a:spcBef>
              <a:defRPr/>
            </a:pPr>
            <a:r>
              <a:rPr lang="en-US" sz="3200" b="1" i="1" u="none" dirty="0" smtClean="0">
                <a:latin typeface="Calibri" charset="0"/>
                <a:cs typeface="Calibri" charset="0"/>
              </a:rPr>
              <a:t>We will study water and energy independently as well as how they interact with each other.</a:t>
            </a:r>
          </a:p>
        </p:txBody>
      </p:sp>
    </p:spTree>
    <p:extLst>
      <p:ext uri="{BB962C8B-B14F-4D97-AF65-F5344CB8AC3E}">
        <p14:creationId xmlns:p14="http://schemas.microsoft.com/office/powerpoint/2010/main" val="37082120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subTitle" idx="1"/>
          </p:nvPr>
        </p:nvSpPr>
        <p:spPr>
          <a:xfrm>
            <a:off x="457200" y="2895600"/>
            <a:ext cx="8153400" cy="1752600"/>
          </a:xfrm>
          <a:noFill/>
        </p:spPr>
        <p:txBody>
          <a:bodyPr/>
          <a:lstStyle/>
          <a:p>
            <a:endParaRPr lang="en-US" sz="1600" i="1">
              <a:latin typeface="Times" charset="0"/>
              <a:ea typeface="ＭＳ Ｐゴシック" charset="0"/>
              <a:cs typeface="ＭＳ Ｐゴシック" charset="0"/>
            </a:endParaRPr>
          </a:p>
          <a:p>
            <a:endParaRPr lang="en-US" sz="2000">
              <a:latin typeface="Times" charset="0"/>
              <a:ea typeface="ＭＳ Ｐゴシック" charset="0"/>
              <a:cs typeface="ＭＳ Ｐゴシック" charset="0"/>
            </a:endParaRPr>
          </a:p>
          <a:p>
            <a:endParaRPr lang="en-US" sz="2800">
              <a:latin typeface="Times" charset="0"/>
              <a:ea typeface="ＭＳ Ｐゴシック" charset="0"/>
              <a:cs typeface="ＭＳ Ｐゴシック" charset="0"/>
            </a:endParaRPr>
          </a:p>
        </p:txBody>
      </p:sp>
      <p:sp>
        <p:nvSpPr>
          <p:cNvPr id="8194" name="Rectangle 3"/>
          <p:cNvSpPr>
            <a:spLocks noGrp="1" noChangeArrowheads="1"/>
          </p:cNvSpPr>
          <p:nvPr>
            <p:ph type="ctrTitle"/>
          </p:nvPr>
        </p:nvSpPr>
        <p:spPr>
          <a:xfrm>
            <a:off x="685800" y="925701"/>
            <a:ext cx="7772400" cy="762000"/>
          </a:xfrm>
        </p:spPr>
        <p:txBody>
          <a:bodyPr/>
          <a:lstStyle/>
          <a:p>
            <a:r>
              <a:rPr lang="en-US" b="1" dirty="0" smtClean="0">
                <a:latin typeface="Calibri" charset="0"/>
                <a:ea typeface="ＭＳ Ｐゴシック" charset="0"/>
                <a:cs typeface="Calibri" charset="0"/>
              </a:rPr>
              <a:t>Acknowledge….</a:t>
            </a:r>
            <a:endParaRPr lang="en-US" b="1" dirty="0">
              <a:latin typeface="Calibri" charset="0"/>
              <a:ea typeface="ＭＳ Ｐゴシック" charset="0"/>
              <a:cs typeface="Calibri" charset="0"/>
            </a:endParaRPr>
          </a:p>
        </p:txBody>
      </p:sp>
      <p:sp>
        <p:nvSpPr>
          <p:cNvPr id="8195" name="Text Box 4"/>
          <p:cNvSpPr txBox="1">
            <a:spLocks noChangeArrowheads="1"/>
          </p:cNvSpPr>
          <p:nvPr/>
        </p:nvSpPr>
        <p:spPr bwMode="auto">
          <a:xfrm>
            <a:off x="0" y="3783467"/>
            <a:ext cx="91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marL="284163" indent="-231775">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pPr marL="52388" indent="0" algn="ctr">
              <a:spcBef>
                <a:spcPct val="50000"/>
              </a:spcBef>
              <a:defRPr/>
            </a:pPr>
            <a:r>
              <a:rPr lang="en-US" sz="3200" b="1" i="1" u="none" dirty="0" smtClean="0">
                <a:latin typeface="Calibri" charset="0"/>
                <a:cs typeface="Calibri" charset="0"/>
              </a:rPr>
              <a:t>Professor Dan </a:t>
            </a:r>
            <a:r>
              <a:rPr lang="en-US" sz="3200" b="1" i="1" u="none" dirty="0" err="1" smtClean="0">
                <a:latin typeface="Calibri" charset="0"/>
                <a:cs typeface="Calibri" charset="0"/>
              </a:rPr>
              <a:t>Kammen</a:t>
            </a:r>
            <a:r>
              <a:rPr lang="en-US" sz="3200" b="1" i="1" u="none" dirty="0" smtClean="0">
                <a:latin typeface="Calibri" charset="0"/>
                <a:cs typeface="Calibri" charset="0"/>
              </a:rPr>
              <a:t> and the course ER 100: Energy and Society, which Prof. Haddad </a:t>
            </a:r>
            <a:r>
              <a:rPr lang="en-US" sz="3200" b="1" i="1" u="none" dirty="0" err="1" smtClean="0">
                <a:latin typeface="Calibri" charset="0"/>
                <a:cs typeface="Calibri" charset="0"/>
              </a:rPr>
              <a:t>TA’d</a:t>
            </a:r>
            <a:r>
              <a:rPr lang="en-US" sz="3200" b="1" i="1" u="none" dirty="0" smtClean="0">
                <a:latin typeface="Calibri" charset="0"/>
                <a:cs typeface="Calibri" charset="0"/>
              </a:rPr>
              <a:t> in the mid-1990s!</a:t>
            </a:r>
          </a:p>
        </p:txBody>
      </p:sp>
    </p:spTree>
    <p:extLst>
      <p:ext uri="{BB962C8B-B14F-4D97-AF65-F5344CB8AC3E}">
        <p14:creationId xmlns:p14="http://schemas.microsoft.com/office/powerpoint/2010/main" val="23506389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subTitle" idx="1"/>
          </p:nvPr>
        </p:nvSpPr>
        <p:spPr>
          <a:xfrm>
            <a:off x="457200" y="2895600"/>
            <a:ext cx="8153400" cy="1752600"/>
          </a:xfrm>
          <a:noFill/>
        </p:spPr>
        <p:txBody>
          <a:bodyPr/>
          <a:lstStyle/>
          <a:p>
            <a:endParaRPr lang="en-US" sz="1600" i="1">
              <a:latin typeface="Times" charset="0"/>
              <a:ea typeface="ＭＳ Ｐゴシック" charset="0"/>
              <a:cs typeface="ＭＳ Ｐゴシック" charset="0"/>
            </a:endParaRPr>
          </a:p>
          <a:p>
            <a:endParaRPr lang="en-US" sz="2000">
              <a:latin typeface="Times" charset="0"/>
              <a:ea typeface="ＭＳ Ｐゴシック" charset="0"/>
              <a:cs typeface="ＭＳ Ｐゴシック" charset="0"/>
            </a:endParaRPr>
          </a:p>
          <a:p>
            <a:endParaRPr lang="en-US" sz="2800">
              <a:latin typeface="Times" charset="0"/>
              <a:ea typeface="ＭＳ Ｐゴシック" charset="0"/>
              <a:cs typeface="ＭＳ Ｐゴシック" charset="0"/>
            </a:endParaRPr>
          </a:p>
        </p:txBody>
      </p:sp>
      <p:sp>
        <p:nvSpPr>
          <p:cNvPr id="8194" name="Rectangle 3"/>
          <p:cNvSpPr>
            <a:spLocks noGrp="1" noChangeArrowheads="1"/>
          </p:cNvSpPr>
          <p:nvPr>
            <p:ph type="ctrTitle"/>
          </p:nvPr>
        </p:nvSpPr>
        <p:spPr>
          <a:xfrm>
            <a:off x="685800" y="152400"/>
            <a:ext cx="7772400" cy="762000"/>
          </a:xfrm>
        </p:spPr>
        <p:txBody>
          <a:bodyPr/>
          <a:lstStyle/>
          <a:p>
            <a:r>
              <a:rPr lang="en-US" b="1" dirty="0" smtClean="0">
                <a:latin typeface="Calibri" charset="0"/>
                <a:ea typeface="ＭＳ Ｐゴシック" charset="0"/>
                <a:cs typeface="Calibri" charset="0"/>
              </a:rPr>
              <a:t>What are Analytics?</a:t>
            </a:r>
            <a:endParaRPr lang="en-US" b="1" dirty="0">
              <a:latin typeface="Calibri" charset="0"/>
              <a:ea typeface="ＭＳ Ｐゴシック" charset="0"/>
              <a:cs typeface="Calibri" charset="0"/>
            </a:endParaRPr>
          </a:p>
        </p:txBody>
      </p:sp>
      <p:sp>
        <p:nvSpPr>
          <p:cNvPr id="8195" name="Text Box 4"/>
          <p:cNvSpPr txBox="1">
            <a:spLocks noChangeArrowheads="1"/>
          </p:cNvSpPr>
          <p:nvPr/>
        </p:nvSpPr>
        <p:spPr bwMode="auto">
          <a:xfrm>
            <a:off x="0" y="1596386"/>
            <a:ext cx="9144000" cy="458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marL="284163" indent="-231775">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pPr>
              <a:spcBef>
                <a:spcPct val="50000"/>
              </a:spcBef>
              <a:buFontTx/>
              <a:buChar char="•"/>
              <a:defRPr/>
            </a:pPr>
            <a:r>
              <a:rPr lang="en-US" u="none" dirty="0" smtClean="0">
                <a:latin typeface="Calibri" charset="0"/>
                <a:cs typeface="Calibri" charset="0"/>
              </a:rPr>
              <a:t>Analytics are methods of extracting information from data.</a:t>
            </a:r>
          </a:p>
          <a:p>
            <a:pPr>
              <a:spcBef>
                <a:spcPct val="50000"/>
              </a:spcBef>
              <a:buFontTx/>
              <a:buChar char="•"/>
              <a:defRPr/>
            </a:pPr>
            <a:r>
              <a:rPr lang="en-US" u="none" dirty="0" smtClean="0">
                <a:latin typeface="Calibri" charset="0"/>
                <a:cs typeface="Calibri" charset="0"/>
              </a:rPr>
              <a:t>“Analytics” is often used in business contexts or referring to computer analysis.</a:t>
            </a:r>
          </a:p>
          <a:p>
            <a:pPr>
              <a:spcBef>
                <a:spcPct val="50000"/>
              </a:spcBef>
              <a:buFontTx/>
              <a:buChar char="•"/>
              <a:defRPr/>
            </a:pPr>
            <a:r>
              <a:rPr lang="en-US" u="none" dirty="0" smtClean="0">
                <a:latin typeface="Calibri" charset="0"/>
                <a:cs typeface="Calibri" charset="0"/>
              </a:rPr>
              <a:t>In TIM 155 we will draw analytical methods from engineering, science, and economics.</a:t>
            </a:r>
          </a:p>
          <a:p>
            <a:pPr>
              <a:spcBef>
                <a:spcPct val="50000"/>
              </a:spcBef>
              <a:buFontTx/>
              <a:buChar char="•"/>
              <a:defRPr/>
            </a:pPr>
            <a:endParaRPr lang="en-US" u="none" dirty="0">
              <a:latin typeface="Calibri" charset="0"/>
              <a:cs typeface="Calibri" charset="0"/>
            </a:endParaRPr>
          </a:p>
          <a:p>
            <a:pPr marL="52388" indent="0" algn="ctr">
              <a:spcBef>
                <a:spcPct val="50000"/>
              </a:spcBef>
              <a:defRPr/>
            </a:pPr>
            <a:r>
              <a:rPr lang="en-US" sz="3200" b="1" i="1" u="none" dirty="0" smtClean="0">
                <a:latin typeface="Calibri" charset="0"/>
                <a:cs typeface="Calibri" charset="0"/>
              </a:rPr>
              <a:t>Careful analysis can help us understand and manage our energy and water resources to achieve more of our goals with fewer negative impacts.</a:t>
            </a:r>
          </a:p>
        </p:txBody>
      </p:sp>
    </p:spTree>
    <p:extLst>
      <p:ext uri="{BB962C8B-B14F-4D97-AF65-F5344CB8AC3E}">
        <p14:creationId xmlns:p14="http://schemas.microsoft.com/office/powerpoint/2010/main" val="25049643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subTitle" idx="1"/>
          </p:nvPr>
        </p:nvSpPr>
        <p:spPr>
          <a:xfrm>
            <a:off x="457200" y="2895600"/>
            <a:ext cx="8153400" cy="1752600"/>
          </a:xfrm>
          <a:noFill/>
        </p:spPr>
        <p:txBody>
          <a:bodyPr/>
          <a:lstStyle/>
          <a:p>
            <a:endParaRPr lang="en-US" sz="1600" i="1">
              <a:latin typeface="Times" charset="0"/>
              <a:ea typeface="ＭＳ Ｐゴシック" charset="0"/>
              <a:cs typeface="ＭＳ Ｐゴシック" charset="0"/>
            </a:endParaRPr>
          </a:p>
          <a:p>
            <a:endParaRPr lang="en-US" sz="2000">
              <a:latin typeface="Times" charset="0"/>
              <a:ea typeface="ＭＳ Ｐゴシック" charset="0"/>
              <a:cs typeface="ＭＳ Ｐゴシック" charset="0"/>
            </a:endParaRPr>
          </a:p>
          <a:p>
            <a:endParaRPr lang="en-US" sz="2800">
              <a:latin typeface="Times" charset="0"/>
              <a:ea typeface="ＭＳ Ｐゴシック" charset="0"/>
              <a:cs typeface="ＭＳ Ｐゴシック" charset="0"/>
            </a:endParaRPr>
          </a:p>
        </p:txBody>
      </p:sp>
      <p:sp>
        <p:nvSpPr>
          <p:cNvPr id="8194" name="Rectangle 3"/>
          <p:cNvSpPr>
            <a:spLocks noGrp="1" noChangeArrowheads="1"/>
          </p:cNvSpPr>
          <p:nvPr>
            <p:ph type="ctrTitle"/>
          </p:nvPr>
        </p:nvSpPr>
        <p:spPr>
          <a:xfrm>
            <a:off x="685800" y="1657488"/>
            <a:ext cx="7772400" cy="762000"/>
          </a:xfrm>
        </p:spPr>
        <p:txBody>
          <a:bodyPr/>
          <a:lstStyle/>
          <a:p>
            <a:r>
              <a:rPr lang="en-US" b="1" dirty="0" smtClean="0">
                <a:latin typeface="Calibri" charset="0"/>
                <a:ea typeface="ＭＳ Ｐゴシック" charset="0"/>
                <a:cs typeface="Calibri" charset="0"/>
              </a:rPr>
              <a:t>Review the Syllabus…</a:t>
            </a:r>
            <a:endParaRPr lang="en-US" b="1" dirty="0">
              <a:latin typeface="Calibri" charset="0"/>
              <a:ea typeface="ＭＳ Ｐゴシック" charset="0"/>
              <a:cs typeface="Calibri" charset="0"/>
            </a:endParaRPr>
          </a:p>
        </p:txBody>
      </p:sp>
      <p:sp>
        <p:nvSpPr>
          <p:cNvPr id="2" name="TextBox 1"/>
          <p:cNvSpPr txBox="1"/>
          <p:nvPr/>
        </p:nvSpPr>
        <p:spPr>
          <a:xfrm>
            <a:off x="879695" y="4171146"/>
            <a:ext cx="7494359" cy="954107"/>
          </a:xfrm>
          <a:prstGeom prst="rect">
            <a:avLst/>
          </a:prstGeom>
          <a:noFill/>
        </p:spPr>
        <p:txBody>
          <a:bodyPr wrap="none" rtlCol="0">
            <a:spAutoFit/>
          </a:bodyPr>
          <a:lstStyle/>
          <a:p>
            <a:pPr algn="ctr"/>
            <a:r>
              <a:rPr lang="en-US" sz="2800" u="sng" dirty="0"/>
              <a:t>https://tim155-spring17-01.courses.soe.ucsc.edu/</a:t>
            </a:r>
            <a:endParaRPr lang="en-US" sz="2800" dirty="0"/>
          </a:p>
          <a:p>
            <a:pPr algn="ctr"/>
            <a:endParaRPr lang="en-US" sz="2800" dirty="0"/>
          </a:p>
        </p:txBody>
      </p:sp>
      <p:sp>
        <p:nvSpPr>
          <p:cNvPr id="3" name="TextBox 2"/>
          <p:cNvSpPr txBox="1"/>
          <p:nvPr/>
        </p:nvSpPr>
        <p:spPr>
          <a:xfrm>
            <a:off x="909305" y="3214381"/>
            <a:ext cx="2743059" cy="523220"/>
          </a:xfrm>
          <a:prstGeom prst="rect">
            <a:avLst/>
          </a:prstGeom>
          <a:noFill/>
        </p:spPr>
        <p:txBody>
          <a:bodyPr wrap="none" rtlCol="0">
            <a:spAutoFit/>
          </a:bodyPr>
          <a:lstStyle/>
          <a:p>
            <a:r>
              <a:rPr lang="en-US" sz="2800" dirty="0" smtClean="0"/>
              <a:t>Course web sites:</a:t>
            </a:r>
            <a:endParaRPr lang="en-US" sz="2800" dirty="0"/>
          </a:p>
        </p:txBody>
      </p:sp>
      <p:sp>
        <p:nvSpPr>
          <p:cNvPr id="4" name="TextBox 3"/>
          <p:cNvSpPr txBox="1"/>
          <p:nvPr/>
        </p:nvSpPr>
        <p:spPr>
          <a:xfrm>
            <a:off x="3966450" y="5252769"/>
            <a:ext cx="4235279" cy="369332"/>
          </a:xfrm>
          <a:prstGeom prst="rect">
            <a:avLst/>
          </a:prstGeom>
          <a:noFill/>
        </p:spPr>
        <p:txBody>
          <a:bodyPr wrap="none" rtlCol="0">
            <a:spAutoFit/>
          </a:bodyPr>
          <a:lstStyle/>
          <a:p>
            <a:r>
              <a:rPr lang="en-US" dirty="0" smtClean="0"/>
              <a:t>…and hopefully the Canvas site for grading.</a:t>
            </a:r>
            <a:endParaRPr lang="en-US" dirty="0"/>
          </a:p>
        </p:txBody>
      </p:sp>
    </p:spTree>
    <p:extLst>
      <p:ext uri="{BB962C8B-B14F-4D97-AF65-F5344CB8AC3E}">
        <p14:creationId xmlns:p14="http://schemas.microsoft.com/office/powerpoint/2010/main" val="8084297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2"/>
          <p:cNvPicPr>
            <a:picLocks noChangeAspect="1" noChangeArrowheads="1"/>
          </p:cNvPicPr>
          <p:nvPr/>
        </p:nvPicPr>
        <p:blipFill>
          <a:blip r:embed="rId3">
            <a:lum bright="52000" contrast="36000"/>
            <a:extLst>
              <a:ext uri="{28A0092B-C50C-407E-A947-70E740481C1C}">
                <a14:useLocalDpi xmlns:a14="http://schemas.microsoft.com/office/drawing/2010/main" val="0"/>
              </a:ext>
            </a:extLst>
          </a:blip>
          <a:srcRect/>
          <a:stretch>
            <a:fillRect/>
          </a:stretch>
        </p:blipFill>
        <p:spPr bwMode="auto">
          <a:xfrm>
            <a:off x="0" y="1066800"/>
            <a:ext cx="9144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197600" y="6096000"/>
            <a:ext cx="2794000" cy="769441"/>
          </a:xfrm>
          <a:prstGeom prst="rect">
            <a:avLst/>
          </a:prstGeom>
          <a:noFill/>
        </p:spPr>
        <p:txBody>
          <a:bodyPr wrap="square" rtlCol="0">
            <a:spAutoFit/>
          </a:bodyPr>
          <a:lstStyle/>
          <a:p>
            <a:r>
              <a:rPr lang="en-US" sz="1100" dirty="0" smtClean="0"/>
              <a:t>Data courtesy Marc </a:t>
            </a:r>
            <a:r>
              <a:rPr lang="en-US" sz="1100" dirty="0" err="1" smtClean="0"/>
              <a:t>Imhoff</a:t>
            </a:r>
            <a:r>
              <a:rPr lang="en-US" sz="1100" dirty="0" smtClean="0"/>
              <a:t> of NASA GSFC and Christopher </a:t>
            </a:r>
            <a:r>
              <a:rPr lang="en-US" sz="1100" dirty="0" err="1" smtClean="0"/>
              <a:t>Elvidge</a:t>
            </a:r>
            <a:r>
              <a:rPr lang="en-US" sz="1100" dirty="0" smtClean="0"/>
              <a:t> of NOAA NGDC. Image by Craig Mayhew and Robert </a:t>
            </a:r>
            <a:r>
              <a:rPr lang="en-US" sz="1100" dirty="0" err="1" smtClean="0"/>
              <a:t>Simmon</a:t>
            </a:r>
            <a:r>
              <a:rPr lang="en-US" sz="1100" dirty="0" smtClean="0"/>
              <a:t>, NASA GSFC.</a:t>
            </a:r>
            <a:endParaRPr lang="en-US" sz="1100" dirty="0"/>
          </a:p>
        </p:txBody>
      </p:sp>
      <p:sp>
        <p:nvSpPr>
          <p:cNvPr id="3" name="TextBox 2"/>
          <p:cNvSpPr txBox="1"/>
          <p:nvPr/>
        </p:nvSpPr>
        <p:spPr>
          <a:xfrm>
            <a:off x="377455" y="-117585"/>
            <a:ext cx="8349037" cy="1200329"/>
          </a:xfrm>
          <a:prstGeom prst="rect">
            <a:avLst/>
          </a:prstGeom>
          <a:noFill/>
        </p:spPr>
        <p:txBody>
          <a:bodyPr wrap="square" rtlCol="0">
            <a:spAutoFit/>
          </a:bodyPr>
          <a:lstStyle/>
          <a:p>
            <a:pPr algn="ctr"/>
            <a:r>
              <a:rPr lang="en-US" sz="3600" b="1" dirty="0" smtClean="0"/>
              <a:t>Where is energy consumption happening? Earth’s city lights</a:t>
            </a:r>
            <a:endParaRPr lang="en-US" sz="3600" b="1" dirty="0"/>
          </a:p>
        </p:txBody>
      </p:sp>
    </p:spTree>
    <p:extLst>
      <p:ext uri="{BB962C8B-B14F-4D97-AF65-F5344CB8AC3E}">
        <p14:creationId xmlns:p14="http://schemas.microsoft.com/office/powerpoint/2010/main" val="1204468744"/>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1"/>
          <p:cNvSpPr>
            <a:spLocks noChangeArrowheads="1"/>
          </p:cNvSpPr>
          <p:nvPr/>
        </p:nvSpPr>
        <p:spPr bwMode="auto">
          <a:xfrm>
            <a:off x="152400" y="6490480"/>
            <a:ext cx="6667386" cy="228600"/>
          </a:xfrm>
          <a:prstGeom prst="rect">
            <a:avLst/>
          </a:prstGeom>
          <a:solidFill>
            <a:schemeClr val="bg1"/>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r>
              <a:rPr lang="en-US" dirty="0" smtClean="0"/>
              <a:t>http://</a:t>
            </a:r>
            <a:r>
              <a:rPr lang="en-US" dirty="0" err="1" smtClean="0"/>
              <a:t>www.fao.org</a:t>
            </a:r>
            <a:r>
              <a:rPr lang="en-US" dirty="0" smtClean="0"/>
              <a:t>/nr/water/</a:t>
            </a:r>
            <a:r>
              <a:rPr lang="en-US" dirty="0" err="1" smtClean="0"/>
              <a:t>aquastat</a:t>
            </a:r>
            <a:r>
              <a:rPr lang="en-US" dirty="0" smtClean="0"/>
              <a:t>/maps/</a:t>
            </a:r>
            <a:r>
              <a:rPr lang="en-US" dirty="0" err="1" smtClean="0"/>
              <a:t>index.stm</a:t>
            </a:r>
            <a:endParaRPr lang="en-US" dirty="0"/>
          </a:p>
        </p:txBody>
      </p:sp>
      <p:pic>
        <p:nvPicPr>
          <p:cNvPr id="3" name="Picture 2" descr="WithT.Cap_eng.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
            <a:ext cx="9144000" cy="6472475"/>
          </a:xfrm>
          <a:prstGeom prst="rect">
            <a:avLst/>
          </a:prstGeom>
        </p:spPr>
      </p:pic>
    </p:spTree>
    <p:extLst>
      <p:ext uri="{BB962C8B-B14F-4D97-AF65-F5344CB8AC3E}">
        <p14:creationId xmlns:p14="http://schemas.microsoft.com/office/powerpoint/2010/main" val="367255928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1"/>
          <p:cNvSpPr>
            <a:spLocks noChangeArrowheads="1"/>
          </p:cNvSpPr>
          <p:nvPr/>
        </p:nvSpPr>
        <p:spPr bwMode="auto">
          <a:xfrm>
            <a:off x="152400" y="6553200"/>
            <a:ext cx="5181600" cy="228600"/>
          </a:xfrm>
          <a:prstGeom prst="rect">
            <a:avLst/>
          </a:prstGeom>
          <a:solidFill>
            <a:schemeClr val="bg1"/>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US"/>
          </a:p>
        </p:txBody>
      </p:sp>
      <p:pic>
        <p:nvPicPr>
          <p:cNvPr id="3" name="Picture 2" descr="WithTime_eng.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893"/>
            <a:ext cx="9144000" cy="6858000"/>
          </a:xfrm>
          <a:prstGeom prst="rect">
            <a:avLst/>
          </a:prstGeom>
        </p:spPr>
      </p:pic>
    </p:spTree>
    <p:extLst>
      <p:ext uri="{BB962C8B-B14F-4D97-AF65-F5344CB8AC3E}">
        <p14:creationId xmlns:p14="http://schemas.microsoft.com/office/powerpoint/2010/main" val="256915442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2"/>
          <p:cNvSpPr txBox="1">
            <a:spLocks noChangeArrowheads="1"/>
          </p:cNvSpPr>
          <p:nvPr/>
        </p:nvSpPr>
        <p:spPr bwMode="auto">
          <a:xfrm>
            <a:off x="365125" y="60325"/>
            <a:ext cx="3621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u="sng">
                <a:solidFill>
                  <a:schemeClr val="tx1"/>
                </a:solidFill>
                <a:latin typeface="Times" charset="0"/>
                <a:ea typeface="ＭＳ Ｐゴシック" charset="0"/>
                <a:cs typeface="ＭＳ Ｐゴシック" charset="0"/>
              </a:defRPr>
            </a:lvl1pPr>
            <a:lvl2pPr marL="742950" indent="-285750">
              <a:defRPr sz="2400" u="sng">
                <a:solidFill>
                  <a:schemeClr val="tx1"/>
                </a:solidFill>
                <a:latin typeface="Times" charset="0"/>
                <a:ea typeface="ＭＳ Ｐゴシック" charset="0"/>
              </a:defRPr>
            </a:lvl2pPr>
            <a:lvl3pPr marL="1143000" indent="-228600">
              <a:defRPr sz="2400" u="sng">
                <a:solidFill>
                  <a:schemeClr val="tx1"/>
                </a:solidFill>
                <a:latin typeface="Times" charset="0"/>
                <a:ea typeface="ＭＳ Ｐゴシック" charset="0"/>
              </a:defRPr>
            </a:lvl3pPr>
            <a:lvl4pPr marL="1600200" indent="-228600">
              <a:defRPr sz="2400" u="sng">
                <a:solidFill>
                  <a:schemeClr val="tx1"/>
                </a:solidFill>
                <a:latin typeface="Times" charset="0"/>
                <a:ea typeface="ＭＳ Ｐゴシック" charset="0"/>
              </a:defRPr>
            </a:lvl4pPr>
            <a:lvl5pPr marL="2057400" indent="-228600">
              <a:defRPr sz="2400" u="sng">
                <a:solidFill>
                  <a:schemeClr val="tx1"/>
                </a:solidFill>
                <a:latin typeface="Times" charset="0"/>
                <a:ea typeface="ＭＳ Ｐゴシック" charset="0"/>
              </a:defRPr>
            </a:lvl5pPr>
            <a:lvl6pPr marL="2514600" indent="-228600" eaLnBrk="0" fontAlgn="base" hangingPunct="0">
              <a:spcBef>
                <a:spcPct val="0"/>
              </a:spcBef>
              <a:spcAft>
                <a:spcPct val="0"/>
              </a:spcAft>
              <a:defRPr sz="2400" u="sng">
                <a:solidFill>
                  <a:schemeClr val="tx1"/>
                </a:solidFill>
                <a:latin typeface="Times" charset="0"/>
                <a:ea typeface="ＭＳ Ｐゴシック" charset="0"/>
              </a:defRPr>
            </a:lvl6pPr>
            <a:lvl7pPr marL="2971800" indent="-228600" eaLnBrk="0" fontAlgn="base" hangingPunct="0">
              <a:spcBef>
                <a:spcPct val="0"/>
              </a:spcBef>
              <a:spcAft>
                <a:spcPct val="0"/>
              </a:spcAft>
              <a:defRPr sz="2400" u="sng">
                <a:solidFill>
                  <a:schemeClr val="tx1"/>
                </a:solidFill>
                <a:latin typeface="Times" charset="0"/>
                <a:ea typeface="ＭＳ Ｐゴシック" charset="0"/>
              </a:defRPr>
            </a:lvl7pPr>
            <a:lvl8pPr marL="3429000" indent="-228600" eaLnBrk="0" fontAlgn="base" hangingPunct="0">
              <a:spcBef>
                <a:spcPct val="0"/>
              </a:spcBef>
              <a:spcAft>
                <a:spcPct val="0"/>
              </a:spcAft>
              <a:defRPr sz="2400" u="sng">
                <a:solidFill>
                  <a:schemeClr val="tx1"/>
                </a:solidFill>
                <a:latin typeface="Times" charset="0"/>
                <a:ea typeface="ＭＳ Ｐゴシック" charset="0"/>
              </a:defRPr>
            </a:lvl8pPr>
            <a:lvl9pPr marL="3886200" indent="-228600" eaLnBrk="0" fontAlgn="base" hangingPunct="0">
              <a:spcBef>
                <a:spcPct val="0"/>
              </a:spcBef>
              <a:spcAft>
                <a:spcPct val="0"/>
              </a:spcAft>
              <a:defRPr sz="2400" u="sng">
                <a:solidFill>
                  <a:schemeClr val="tx1"/>
                </a:solidFill>
                <a:latin typeface="Times" charset="0"/>
                <a:ea typeface="ＭＳ Ｐゴシック" charset="0"/>
              </a:defRPr>
            </a:lvl9pPr>
          </a:lstStyle>
          <a:p>
            <a:r>
              <a:rPr lang="en-US" b="1" u="none">
                <a:solidFill>
                  <a:schemeClr val="bg1"/>
                </a:solidFill>
              </a:rPr>
              <a:t>August 15, 2003:  8:15 PM</a:t>
            </a:r>
            <a:endParaRPr lang="en-US" u="none"/>
          </a:p>
        </p:txBody>
      </p:sp>
      <p:sp>
        <p:nvSpPr>
          <p:cNvPr id="2" name="TextBox 1"/>
          <p:cNvSpPr txBox="1"/>
          <p:nvPr/>
        </p:nvSpPr>
        <p:spPr>
          <a:xfrm>
            <a:off x="1294509" y="1647391"/>
            <a:ext cx="6494236" cy="2308324"/>
          </a:xfrm>
          <a:prstGeom prst="rect">
            <a:avLst/>
          </a:prstGeom>
          <a:noFill/>
        </p:spPr>
        <p:txBody>
          <a:bodyPr wrap="none" rtlCol="0">
            <a:spAutoFit/>
          </a:bodyPr>
          <a:lstStyle/>
          <a:p>
            <a:pPr algn="ctr"/>
            <a:r>
              <a:rPr lang="en-US" sz="3600" b="1" dirty="0" smtClean="0"/>
              <a:t>Links between Water and Energy</a:t>
            </a:r>
          </a:p>
          <a:p>
            <a:pPr algn="ctr"/>
            <a:endParaRPr lang="en-US" sz="3600" b="1" dirty="0"/>
          </a:p>
          <a:p>
            <a:pPr algn="ctr"/>
            <a:r>
              <a:rPr lang="en-US" sz="3600" b="1" i="1" dirty="0" smtClean="0"/>
              <a:t>Some examples</a:t>
            </a:r>
          </a:p>
          <a:p>
            <a:pPr algn="ctr"/>
            <a:endParaRPr lang="en-US" sz="3600" b="1" dirty="0"/>
          </a:p>
        </p:txBody>
      </p:sp>
    </p:spTree>
    <p:extLst>
      <p:ext uri="{BB962C8B-B14F-4D97-AF65-F5344CB8AC3E}">
        <p14:creationId xmlns:p14="http://schemas.microsoft.com/office/powerpoint/2010/main" val="25469869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itle 1"/>
          <p:cNvSpPr>
            <a:spLocks noGrp="1"/>
          </p:cNvSpPr>
          <p:nvPr>
            <p:ph type="title" idx="4294967295"/>
          </p:nvPr>
        </p:nvSpPr>
        <p:spPr>
          <a:xfrm>
            <a:off x="5731550" y="2666726"/>
            <a:ext cx="4094163" cy="2062103"/>
          </a:xfrm>
        </p:spPr>
        <p:txBody>
          <a:bodyPr anchor="t">
            <a:spAutoFit/>
          </a:bodyPr>
          <a:lstStyle/>
          <a:p>
            <a:pPr eaLnBrk="1" hangingPunct="1"/>
            <a:r>
              <a:rPr lang="en-US" sz="3200" i="1" dirty="0">
                <a:latin typeface="Arial" charset="0"/>
                <a:ea typeface="ＭＳ Ｐゴシック" charset="0"/>
                <a:cs typeface="ＭＳ Ｐゴシック" charset="0"/>
              </a:rPr>
              <a:t>Withdrawal vs. </a:t>
            </a:r>
            <a:r>
              <a:rPr lang="en-US" sz="3200" i="1" dirty="0" smtClean="0">
                <a:latin typeface="Arial" charset="0"/>
                <a:ea typeface="ＭＳ Ｐゴシック" charset="0"/>
                <a:cs typeface="ＭＳ Ｐゴシック" charset="0"/>
              </a:rPr>
              <a:t>Consumption: </a:t>
            </a:r>
            <a:r>
              <a:rPr lang="en-US" sz="3200" dirty="0">
                <a:latin typeface="Arial" charset="0"/>
                <a:ea typeface="ＭＳ Ｐゴシック" charset="0"/>
                <a:cs typeface="ＭＳ Ｐゴシック" charset="0"/>
              </a:rPr>
              <a:t/>
            </a:r>
            <a:br>
              <a:rPr lang="en-US" sz="3200" dirty="0">
                <a:latin typeface="Arial" charset="0"/>
                <a:ea typeface="ＭＳ Ｐゴシック" charset="0"/>
                <a:cs typeface="ＭＳ Ｐゴシック" charset="0"/>
              </a:rPr>
            </a:br>
            <a:r>
              <a:rPr lang="en-US" sz="3200" i="1" dirty="0">
                <a:latin typeface="Arial" charset="0"/>
                <a:ea typeface="ＭＳ Ｐゴシック" charset="0"/>
                <a:cs typeface="ＭＳ Ｐゴシック" charset="0"/>
              </a:rPr>
              <a:t>An Important Distinction</a:t>
            </a:r>
          </a:p>
        </p:txBody>
      </p:sp>
      <p:graphicFrame>
        <p:nvGraphicFramePr>
          <p:cNvPr id="22530" name="Chart 4"/>
          <p:cNvGraphicFramePr>
            <a:graphicFrameLocks/>
          </p:cNvGraphicFramePr>
          <p:nvPr/>
        </p:nvGraphicFramePr>
        <p:xfrm>
          <a:off x="717550" y="1457325"/>
          <a:ext cx="7867650" cy="5095875"/>
        </p:xfrm>
        <a:graphic>
          <a:graphicData uri="http://schemas.openxmlformats.org/presentationml/2006/ole">
            <mc:AlternateContent xmlns:mc="http://schemas.openxmlformats.org/markup-compatibility/2006">
              <mc:Choice xmlns:v="urn:schemas-microsoft-com:vml" Requires="v">
                <p:oleObj spid="_x0000_s55314" name="Worksheet" r:id="rId4" imgW="7864522" imgH="5096698" progId="Excel.Sheet.8">
                  <p:embed/>
                </p:oleObj>
              </mc:Choice>
              <mc:Fallback>
                <p:oleObj name="Worksheet" r:id="rId4" imgW="7864522" imgH="5096698" progId="Excel.Shee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550" y="1457325"/>
                        <a:ext cx="7867650" cy="5095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1"/>
          <p:cNvSpPr txBox="1"/>
          <p:nvPr/>
        </p:nvSpPr>
        <p:spPr>
          <a:xfrm>
            <a:off x="1771650" y="3151188"/>
            <a:ext cx="1497013" cy="417512"/>
          </a:xfrm>
          <a:prstGeom prst="rect">
            <a:avLst/>
          </a:prstGeom>
          <a:effectLst>
            <a:outerShdw blurRad="50800" dist="38100" dir="2700000" algn="tl" rotWithShape="0">
              <a:prstClr val="black">
                <a:alpha val="40000"/>
              </a:prstClr>
            </a:outerShdw>
          </a:effectLst>
        </p:spPr>
        <p:txBody>
          <a:bodyPr/>
          <a:lstStyle/>
          <a:p>
            <a:pPr eaLnBrk="1" hangingPunct="1">
              <a:defRPr/>
            </a:pPr>
            <a:r>
              <a:rPr lang="en-US" sz="1400" b="1" i="1">
                <a:solidFill>
                  <a:schemeClr val="bg1"/>
                </a:solidFill>
                <a:latin typeface="Arial" pitchFamily="-1" charset="0"/>
                <a:ea typeface="ＭＳ Ｐゴシック" pitchFamily="-1" charset="-128"/>
                <a:cs typeface="ＭＳ Ｐゴシック" pitchFamily="-1" charset="-128"/>
              </a:rPr>
              <a:t>Thermoelectric</a:t>
            </a:r>
          </a:p>
        </p:txBody>
      </p:sp>
      <p:sp>
        <p:nvSpPr>
          <p:cNvPr id="7" name="TextBox 1"/>
          <p:cNvSpPr txBox="1"/>
          <p:nvPr/>
        </p:nvSpPr>
        <p:spPr>
          <a:xfrm>
            <a:off x="3594100" y="1808163"/>
            <a:ext cx="1495425" cy="417512"/>
          </a:xfrm>
          <a:prstGeom prst="rect">
            <a:avLst/>
          </a:prstGeom>
          <a:effectLst>
            <a:outerShdw blurRad="50800" dist="38100" dir="2700000" algn="tl" rotWithShape="0">
              <a:prstClr val="black">
                <a:alpha val="40000"/>
              </a:prstClr>
            </a:outerShdw>
          </a:effectLst>
        </p:spPr>
        <p:txBody>
          <a:bodyPr/>
          <a:lstStyle/>
          <a:p>
            <a:pPr algn="ctr" eaLnBrk="1" hangingPunct="1">
              <a:defRPr/>
            </a:pPr>
            <a:r>
              <a:rPr lang="en-US" sz="1300" b="1" i="1">
                <a:solidFill>
                  <a:srgbClr val="D9D9D9"/>
                </a:solidFill>
                <a:latin typeface="Arial" pitchFamily="-1" charset="0"/>
                <a:ea typeface="ＭＳ Ｐゴシック" pitchFamily="-1" charset="-128"/>
                <a:cs typeface="ＭＳ Ｐゴシック" pitchFamily="-1" charset="-128"/>
              </a:rPr>
              <a:t>Domestic</a:t>
            </a:r>
          </a:p>
        </p:txBody>
      </p:sp>
      <p:grpSp>
        <p:nvGrpSpPr>
          <p:cNvPr id="22534" name="Group 38"/>
          <p:cNvGrpSpPr>
            <a:grpSpLocks/>
          </p:cNvGrpSpPr>
          <p:nvPr/>
        </p:nvGrpSpPr>
        <p:grpSpPr bwMode="auto">
          <a:xfrm>
            <a:off x="2916238" y="3602038"/>
            <a:ext cx="693737" cy="401637"/>
            <a:chOff x="2916238" y="3602038"/>
            <a:chExt cx="693737" cy="401637"/>
          </a:xfrm>
        </p:grpSpPr>
        <p:sp>
          <p:nvSpPr>
            <p:cNvPr id="11" name="Freeform 10"/>
            <p:cNvSpPr/>
            <p:nvPr/>
          </p:nvSpPr>
          <p:spPr bwMode="auto">
            <a:xfrm rot="1853120">
              <a:off x="3198998" y="3636647"/>
              <a:ext cx="226664" cy="366504"/>
            </a:xfrm>
            <a:custGeom>
              <a:avLst/>
              <a:gdLst>
                <a:gd name="connsiteX0" fmla="*/ 1917700 w 1917700"/>
                <a:gd name="connsiteY0" fmla="*/ 2965450 h 2965450"/>
                <a:gd name="connsiteX1" fmla="*/ 1752600 w 1917700"/>
                <a:gd name="connsiteY1" fmla="*/ 1212850 h 2965450"/>
                <a:gd name="connsiteX2" fmla="*/ 469900 w 1917700"/>
                <a:gd name="connsiteY2" fmla="*/ 0 h 2965450"/>
                <a:gd name="connsiteX3" fmla="*/ 311150 w 1917700"/>
                <a:gd name="connsiteY3" fmla="*/ 203200 h 2965450"/>
                <a:gd name="connsiteX4" fmla="*/ 95250 w 1917700"/>
                <a:gd name="connsiteY4" fmla="*/ 590550 h 2965450"/>
                <a:gd name="connsiteX5" fmla="*/ 0 w 1917700"/>
                <a:gd name="connsiteY5" fmla="*/ 927100 h 2965450"/>
                <a:gd name="connsiteX6" fmla="*/ 0 w 1917700"/>
                <a:gd name="connsiteY6" fmla="*/ 1435100 h 2965450"/>
                <a:gd name="connsiteX7" fmla="*/ 95250 w 1917700"/>
                <a:gd name="connsiteY7" fmla="*/ 1828800 h 2965450"/>
                <a:gd name="connsiteX8" fmla="*/ 260350 w 1917700"/>
                <a:gd name="connsiteY8" fmla="*/ 2146300 h 2965450"/>
                <a:gd name="connsiteX9" fmla="*/ 552450 w 1917700"/>
                <a:gd name="connsiteY9" fmla="*/ 2514600 h 2965450"/>
                <a:gd name="connsiteX10" fmla="*/ 927100 w 1917700"/>
                <a:gd name="connsiteY10" fmla="*/ 2762250 h 2965450"/>
                <a:gd name="connsiteX11" fmla="*/ 1206500 w 1917700"/>
                <a:gd name="connsiteY11" fmla="*/ 2882900 h 2965450"/>
                <a:gd name="connsiteX12" fmla="*/ 1600200 w 1917700"/>
                <a:gd name="connsiteY12" fmla="*/ 2965450 h 2965450"/>
                <a:gd name="connsiteX13" fmla="*/ 1917700 w 1917700"/>
                <a:gd name="connsiteY13" fmla="*/ 2965450 h 296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7700" h="2965450">
                  <a:moveTo>
                    <a:pt x="1917700" y="2965450"/>
                  </a:moveTo>
                  <a:lnTo>
                    <a:pt x="1752600" y="1212850"/>
                  </a:lnTo>
                  <a:lnTo>
                    <a:pt x="469900" y="0"/>
                  </a:lnTo>
                  <a:lnTo>
                    <a:pt x="311150" y="203200"/>
                  </a:lnTo>
                  <a:lnTo>
                    <a:pt x="95250" y="590550"/>
                  </a:lnTo>
                  <a:lnTo>
                    <a:pt x="0" y="927100"/>
                  </a:lnTo>
                  <a:lnTo>
                    <a:pt x="0" y="1435100"/>
                  </a:lnTo>
                  <a:lnTo>
                    <a:pt x="95250" y="1828800"/>
                  </a:lnTo>
                  <a:lnTo>
                    <a:pt x="260350" y="2146300"/>
                  </a:lnTo>
                  <a:lnTo>
                    <a:pt x="552450" y="2514600"/>
                  </a:lnTo>
                  <a:lnTo>
                    <a:pt x="927100" y="2762250"/>
                  </a:lnTo>
                  <a:lnTo>
                    <a:pt x="1206500" y="2882900"/>
                  </a:lnTo>
                  <a:lnTo>
                    <a:pt x="1600200" y="2965450"/>
                  </a:lnTo>
                  <a:lnTo>
                    <a:pt x="1917700" y="2965450"/>
                  </a:lnTo>
                  <a:close/>
                </a:path>
              </a:pathLst>
            </a:custGeom>
            <a:solidFill>
              <a:srgbClr val="FF0000"/>
            </a:solidFill>
            <a:ln w="25400" cap="flat" cmpd="sng" algn="ctr">
              <a:noFill/>
              <a:prstDash val="solid"/>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100" i="1">
                <a:solidFill>
                  <a:srgbClr val="FFFFFF"/>
                </a:solidFill>
                <a:latin typeface="Calibri" pitchFamily="-1" charset="0"/>
                <a:ea typeface="ＭＳ Ｐゴシック" pitchFamily="-1" charset="-128"/>
                <a:cs typeface="ＭＳ Ｐゴシック" pitchFamily="-1" charset="-128"/>
              </a:endParaRPr>
            </a:p>
          </p:txBody>
        </p:sp>
        <p:sp>
          <p:nvSpPr>
            <p:cNvPr id="12" name="TextBox 9"/>
            <p:cNvSpPr txBox="1"/>
            <p:nvPr/>
          </p:nvSpPr>
          <p:spPr bwMode="auto">
            <a:xfrm rot="160106">
              <a:off x="2916238" y="3602038"/>
              <a:ext cx="693737" cy="401637"/>
            </a:xfrm>
            <a:prstGeom prst="rect">
              <a:avLst/>
            </a:prstGeom>
            <a:noFill/>
            <a:ln w="9525" cmpd="sng">
              <a:noFill/>
            </a:ln>
            <a:effectLst/>
          </p:spPr>
          <p:style>
            <a:lnRef idx="0">
              <a:scrgbClr r="0" g="0" b="0"/>
            </a:lnRef>
            <a:fillRef idx="0">
              <a:scrgbClr r="0" g="0" b="0"/>
            </a:fillRef>
            <a:effectRef idx="0">
              <a:scrgbClr r="0" g="0" b="0"/>
            </a:effectRef>
            <a:fontRef idx="minor">
              <a:schemeClr val="dk1"/>
            </a:fontRef>
          </p:style>
          <p:txBody>
            <a:bodyPr tIns="0" bIns="0"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b="1" i="1">
                  <a:solidFill>
                    <a:srgbClr val="FFFFFF"/>
                  </a:solidFill>
                  <a:effectLst>
                    <a:outerShdw blurRad="38100" dist="38100" dir="2700000" algn="tl">
                      <a:srgbClr val="DDDDDD"/>
                    </a:outerShdw>
                  </a:effectLst>
                </a:rPr>
                <a:t>3</a:t>
              </a:r>
            </a:p>
          </p:txBody>
        </p:sp>
      </p:grpSp>
      <p:grpSp>
        <p:nvGrpSpPr>
          <p:cNvPr id="22535" name="Group 40"/>
          <p:cNvGrpSpPr>
            <a:grpSpLocks/>
          </p:cNvGrpSpPr>
          <p:nvPr/>
        </p:nvGrpSpPr>
        <p:grpSpPr bwMode="auto">
          <a:xfrm>
            <a:off x="3032125" y="2679700"/>
            <a:ext cx="1808163" cy="1620838"/>
            <a:chOff x="3032125" y="2679701"/>
            <a:chExt cx="1808163" cy="1620838"/>
          </a:xfrm>
        </p:grpSpPr>
        <p:sp>
          <p:nvSpPr>
            <p:cNvPr id="13" name="Pie 12"/>
            <p:cNvSpPr/>
            <p:nvPr/>
          </p:nvSpPr>
          <p:spPr bwMode="auto">
            <a:xfrm rot="16732231">
              <a:off x="3125788" y="2586038"/>
              <a:ext cx="1620838" cy="1808163"/>
            </a:xfrm>
            <a:prstGeom prst="pie">
              <a:avLst>
                <a:gd name="adj1" fmla="val 21133213"/>
                <a:gd name="adj2" fmla="val 1194841"/>
              </a:avLst>
            </a:prstGeom>
            <a:solidFill>
              <a:srgbClr val="FF0000"/>
            </a:solidFill>
            <a:ln w="25400" cap="flat" cmpd="sng" algn="ctr">
              <a:noFill/>
              <a:prstDash val="solid"/>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100" i="1">
                <a:solidFill>
                  <a:srgbClr val="FFFFFF"/>
                </a:solidFill>
                <a:latin typeface="Calibri" pitchFamily="-1" charset="0"/>
                <a:ea typeface="ＭＳ Ｐゴシック" pitchFamily="-1" charset="-128"/>
                <a:cs typeface="ＭＳ Ｐゴシック" pitchFamily="-1" charset="-128"/>
              </a:endParaRPr>
            </a:p>
          </p:txBody>
        </p:sp>
        <p:sp>
          <p:nvSpPr>
            <p:cNvPr id="14" name="TextBox 9"/>
            <p:cNvSpPr txBox="1"/>
            <p:nvPr/>
          </p:nvSpPr>
          <p:spPr bwMode="auto">
            <a:xfrm>
              <a:off x="3921125" y="2908301"/>
              <a:ext cx="279400" cy="196850"/>
            </a:xfrm>
            <a:prstGeom prst="rect">
              <a:avLst/>
            </a:prstGeom>
            <a:noFill/>
            <a:ln w="9525" cmpd="sng">
              <a:noFill/>
            </a:ln>
            <a:effectLst/>
          </p:spPr>
          <p:style>
            <a:lnRef idx="0">
              <a:scrgbClr r="0" g="0" b="0"/>
            </a:lnRef>
            <a:fillRef idx="0">
              <a:scrgbClr r="0" g="0" b="0"/>
            </a:fillRef>
            <a:effectRef idx="0">
              <a:scrgbClr r="0" g="0" b="0"/>
            </a:effectRef>
            <a:fontRef idx="minor">
              <a:schemeClr val="dk1"/>
            </a:fontRef>
          </p:style>
          <p:txBody>
            <a:bodyPr tIns="0" bIns="0"/>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i="1">
                  <a:solidFill>
                    <a:srgbClr val="FFFFFF"/>
                  </a:solidFill>
                  <a:effectLst>
                    <a:outerShdw blurRad="38100" dist="38100" dir="2700000" algn="tl">
                      <a:srgbClr val="DDDDDD"/>
                    </a:outerShdw>
                  </a:effectLst>
                </a:rPr>
                <a:t>7</a:t>
              </a:r>
            </a:p>
          </p:txBody>
        </p:sp>
      </p:grpSp>
      <p:grpSp>
        <p:nvGrpSpPr>
          <p:cNvPr id="22536" name="Group 41"/>
          <p:cNvGrpSpPr>
            <a:grpSpLocks/>
          </p:cNvGrpSpPr>
          <p:nvPr/>
        </p:nvGrpSpPr>
        <p:grpSpPr bwMode="auto">
          <a:xfrm>
            <a:off x="2843213" y="3917950"/>
            <a:ext cx="1808162" cy="915988"/>
            <a:chOff x="2843213" y="3917950"/>
            <a:chExt cx="1808162" cy="915988"/>
          </a:xfrm>
        </p:grpSpPr>
        <p:sp>
          <p:nvSpPr>
            <p:cNvPr id="15" name="Pie 14"/>
            <p:cNvSpPr/>
            <p:nvPr/>
          </p:nvSpPr>
          <p:spPr bwMode="auto">
            <a:xfrm rot="5763950">
              <a:off x="3289300" y="3471863"/>
              <a:ext cx="915988" cy="1808162"/>
            </a:xfrm>
            <a:prstGeom prst="pie">
              <a:avLst>
                <a:gd name="adj1" fmla="val 21133213"/>
                <a:gd name="adj2" fmla="val 1108348"/>
              </a:avLst>
            </a:prstGeom>
            <a:solidFill>
              <a:srgbClr val="FF0000"/>
            </a:solidFill>
            <a:ln w="25400" cap="flat" cmpd="sng" algn="ctr">
              <a:noFill/>
              <a:prstDash val="solid"/>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100" i="1">
                <a:solidFill>
                  <a:srgbClr val="FFFFFF"/>
                </a:solidFill>
                <a:latin typeface="Calibri" pitchFamily="-1" charset="0"/>
                <a:ea typeface="ＭＳ Ｐゴシック" pitchFamily="-1" charset="-128"/>
                <a:cs typeface="ＭＳ Ｐゴシック" pitchFamily="-1" charset="-128"/>
              </a:endParaRPr>
            </a:p>
          </p:txBody>
        </p:sp>
        <p:sp>
          <p:nvSpPr>
            <p:cNvPr id="16" name="TextBox 9"/>
            <p:cNvSpPr txBox="1"/>
            <p:nvPr/>
          </p:nvSpPr>
          <p:spPr bwMode="auto">
            <a:xfrm>
              <a:off x="3536950" y="4627563"/>
              <a:ext cx="279400" cy="196850"/>
            </a:xfrm>
            <a:prstGeom prst="rect">
              <a:avLst/>
            </a:prstGeom>
            <a:noFill/>
            <a:ln w="9525" cmpd="sng">
              <a:noFill/>
            </a:ln>
            <a:effectLst/>
          </p:spPr>
          <p:style>
            <a:lnRef idx="0">
              <a:scrgbClr r="0" g="0" b="0"/>
            </a:lnRef>
            <a:fillRef idx="0">
              <a:scrgbClr r="0" g="0" b="0"/>
            </a:fillRef>
            <a:effectRef idx="0">
              <a:scrgbClr r="0" g="0" b="0"/>
            </a:effectRef>
            <a:fontRef idx="minor">
              <a:schemeClr val="dk1"/>
            </a:fontRef>
          </p:style>
          <p:txBody>
            <a:bodyPr tIns="0" bIns="0"/>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i="1">
                  <a:solidFill>
                    <a:srgbClr val="FFFFFF"/>
                  </a:solidFill>
                  <a:effectLst>
                    <a:outerShdw blurRad="38100" dist="38100" dir="2700000" algn="tl">
                      <a:srgbClr val="DDDDDD"/>
                    </a:outerShdw>
                  </a:effectLst>
                </a:rPr>
                <a:t>4</a:t>
              </a:r>
            </a:p>
          </p:txBody>
        </p:sp>
      </p:grpSp>
      <p:grpSp>
        <p:nvGrpSpPr>
          <p:cNvPr id="22537" name="Group 42"/>
          <p:cNvGrpSpPr>
            <a:grpSpLocks/>
          </p:cNvGrpSpPr>
          <p:nvPr/>
        </p:nvGrpSpPr>
        <p:grpSpPr bwMode="auto">
          <a:xfrm>
            <a:off x="2974975" y="3656013"/>
            <a:ext cx="1808163" cy="1524000"/>
            <a:chOff x="2974975" y="3656013"/>
            <a:chExt cx="1808163" cy="1524000"/>
          </a:xfrm>
        </p:grpSpPr>
        <p:sp>
          <p:nvSpPr>
            <p:cNvPr id="17" name="Pie 16"/>
            <p:cNvSpPr/>
            <p:nvPr/>
          </p:nvSpPr>
          <p:spPr bwMode="auto">
            <a:xfrm rot="4219854">
              <a:off x="3119627" y="3511361"/>
              <a:ext cx="1518859" cy="1808163"/>
            </a:xfrm>
            <a:prstGeom prst="pie">
              <a:avLst>
                <a:gd name="adj1" fmla="val 724161"/>
                <a:gd name="adj2" fmla="val 1075712"/>
              </a:avLst>
            </a:prstGeom>
            <a:solidFill>
              <a:srgbClr val="FF0000"/>
            </a:solidFill>
            <a:ln w="25400" cap="flat" cmpd="sng" algn="ctr">
              <a:noFill/>
              <a:prstDash val="solid"/>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100" i="1">
                <a:solidFill>
                  <a:srgbClr val="FFFFFF"/>
                </a:solidFill>
                <a:latin typeface="Calibri" pitchFamily="-1" charset="0"/>
                <a:ea typeface="ＭＳ Ｐゴシック" pitchFamily="-1" charset="-128"/>
                <a:cs typeface="ＭＳ Ｐゴシック" pitchFamily="-1" charset="-128"/>
              </a:endParaRPr>
            </a:p>
          </p:txBody>
        </p:sp>
        <p:sp>
          <p:nvSpPr>
            <p:cNvPr id="18" name="TextBox 9"/>
            <p:cNvSpPr txBox="1"/>
            <p:nvPr/>
          </p:nvSpPr>
          <p:spPr bwMode="auto">
            <a:xfrm>
              <a:off x="3786188" y="4983163"/>
              <a:ext cx="280987" cy="196850"/>
            </a:xfrm>
            <a:prstGeom prst="rect">
              <a:avLst/>
            </a:prstGeom>
            <a:noFill/>
            <a:ln w="9525" cmpd="sng">
              <a:noFill/>
            </a:ln>
            <a:effectLst/>
          </p:spPr>
          <p:style>
            <a:lnRef idx="0">
              <a:scrgbClr r="0" g="0" b="0"/>
            </a:lnRef>
            <a:fillRef idx="0">
              <a:scrgbClr r="0" g="0" b="0"/>
            </a:fillRef>
            <a:effectRef idx="0">
              <a:scrgbClr r="0" g="0" b="0"/>
            </a:effectRef>
            <a:fontRef idx="minor">
              <a:schemeClr val="dk1"/>
            </a:fontRef>
          </p:style>
          <p:txBody>
            <a:bodyPr tIns="0" bIns="0"/>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i="1">
                  <a:solidFill>
                    <a:srgbClr val="FFFFFF"/>
                  </a:solidFill>
                  <a:effectLst>
                    <a:outerShdw blurRad="38100" dist="38100" dir="2700000" algn="tl">
                      <a:srgbClr val="DDDDDD"/>
                    </a:outerShdw>
                  </a:effectLst>
                </a:rPr>
                <a:t>3</a:t>
              </a:r>
            </a:p>
          </p:txBody>
        </p:sp>
      </p:grpSp>
      <p:sp>
        <p:nvSpPr>
          <p:cNvPr id="19" name="TextBox 1"/>
          <p:cNvSpPr txBox="1"/>
          <p:nvPr/>
        </p:nvSpPr>
        <p:spPr>
          <a:xfrm>
            <a:off x="2649538" y="5759450"/>
            <a:ext cx="1495425" cy="417513"/>
          </a:xfrm>
          <a:prstGeom prst="rect">
            <a:avLst/>
          </a:prstGeom>
          <a:effectLst>
            <a:outerShdw blurRad="50800" dist="38100" dir="2700000" algn="tl" rotWithShape="0">
              <a:prstClr val="black">
                <a:alpha val="40000"/>
              </a:prstClr>
            </a:outerShdw>
          </a:effectLst>
        </p:spPr>
        <p:txBody>
          <a:bodyPr/>
          <a:lstStyle/>
          <a:p>
            <a:pPr algn="ctr" eaLnBrk="1" hangingPunct="1">
              <a:defRPr/>
            </a:pPr>
            <a:r>
              <a:rPr lang="en-US" sz="1300" b="1" i="1">
                <a:solidFill>
                  <a:srgbClr val="D9D9D9"/>
                </a:solidFill>
                <a:latin typeface="Arial" pitchFamily="-1" charset="0"/>
                <a:ea typeface="ＭＳ Ｐゴシック" pitchFamily="-1" charset="-128"/>
                <a:cs typeface="ＭＳ Ｐゴシック" pitchFamily="-1" charset="-128"/>
              </a:rPr>
              <a:t>Industrial</a:t>
            </a:r>
          </a:p>
        </p:txBody>
      </p:sp>
      <p:sp>
        <p:nvSpPr>
          <p:cNvPr id="22539" name="TextBox 1"/>
          <p:cNvSpPr txBox="1">
            <a:spLocks noChangeArrowheads="1"/>
          </p:cNvSpPr>
          <p:nvPr/>
        </p:nvSpPr>
        <p:spPr bwMode="auto">
          <a:xfrm>
            <a:off x="3768725" y="5891213"/>
            <a:ext cx="1497013"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300" b="1" i="1">
                <a:solidFill>
                  <a:srgbClr val="595959"/>
                </a:solidFill>
              </a:rPr>
              <a:t>Livestock</a:t>
            </a:r>
          </a:p>
        </p:txBody>
      </p:sp>
      <p:grpSp>
        <p:nvGrpSpPr>
          <p:cNvPr id="22540" name="Group 43"/>
          <p:cNvGrpSpPr>
            <a:grpSpLocks/>
          </p:cNvGrpSpPr>
          <p:nvPr/>
        </p:nvGrpSpPr>
        <p:grpSpPr bwMode="auto">
          <a:xfrm>
            <a:off x="2881313" y="2971800"/>
            <a:ext cx="1808162" cy="973138"/>
            <a:chOff x="2881314" y="2971800"/>
            <a:chExt cx="1808162" cy="973137"/>
          </a:xfrm>
        </p:grpSpPr>
        <p:sp>
          <p:nvSpPr>
            <p:cNvPr id="21" name="Pie 20"/>
            <p:cNvSpPr/>
            <p:nvPr/>
          </p:nvSpPr>
          <p:spPr bwMode="auto">
            <a:xfrm rot="16200000">
              <a:off x="3309985" y="2565447"/>
              <a:ext cx="950819" cy="1808162"/>
            </a:xfrm>
            <a:prstGeom prst="pie">
              <a:avLst>
                <a:gd name="adj1" fmla="val 20977974"/>
                <a:gd name="adj2" fmla="val 149733"/>
              </a:avLst>
            </a:prstGeom>
            <a:solidFill>
              <a:srgbClr val="FF0000"/>
            </a:solidFill>
            <a:ln w="25400" cap="flat" cmpd="sng" algn="ctr">
              <a:noFill/>
              <a:prstDash val="solid"/>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100" i="1">
                <a:solidFill>
                  <a:srgbClr val="FFFFFF"/>
                </a:solidFill>
                <a:latin typeface="Calibri" pitchFamily="-1" charset="0"/>
                <a:ea typeface="ＭＳ Ｐゴシック" pitchFamily="-1" charset="-128"/>
                <a:cs typeface="ＭＳ Ｐゴシック" pitchFamily="-1" charset="-128"/>
              </a:endParaRPr>
            </a:p>
          </p:txBody>
        </p:sp>
        <p:sp>
          <p:nvSpPr>
            <p:cNvPr id="22" name="TextBox 9"/>
            <p:cNvSpPr txBox="1"/>
            <p:nvPr/>
          </p:nvSpPr>
          <p:spPr bwMode="auto">
            <a:xfrm>
              <a:off x="3619501" y="2971800"/>
              <a:ext cx="280988" cy="196850"/>
            </a:xfrm>
            <a:prstGeom prst="rect">
              <a:avLst/>
            </a:prstGeom>
            <a:noFill/>
            <a:ln w="9525" cmpd="sng">
              <a:noFill/>
            </a:ln>
            <a:effectLst/>
          </p:spPr>
          <p:style>
            <a:lnRef idx="0">
              <a:scrgbClr r="0" g="0" b="0"/>
            </a:lnRef>
            <a:fillRef idx="0">
              <a:scrgbClr r="0" g="0" b="0"/>
            </a:fillRef>
            <a:effectRef idx="0">
              <a:scrgbClr r="0" g="0" b="0"/>
            </a:effectRef>
            <a:fontRef idx="minor">
              <a:schemeClr val="dk1"/>
            </a:fontRef>
          </p:style>
          <p:txBody>
            <a:bodyPr tIns="0" bIns="0"/>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i="1">
                  <a:solidFill>
                    <a:srgbClr val="FFFFFF"/>
                  </a:solidFill>
                  <a:effectLst>
                    <a:outerShdw blurRad="38100" dist="38100" dir="2700000" algn="tl">
                      <a:srgbClr val="DDDDDD"/>
                    </a:outerShdw>
                  </a:effectLst>
                </a:rPr>
                <a:t>1</a:t>
              </a:r>
            </a:p>
          </p:txBody>
        </p:sp>
      </p:grpSp>
      <p:grpSp>
        <p:nvGrpSpPr>
          <p:cNvPr id="22541" name="Group 44"/>
          <p:cNvGrpSpPr>
            <a:grpSpLocks/>
          </p:cNvGrpSpPr>
          <p:nvPr/>
        </p:nvGrpSpPr>
        <p:grpSpPr bwMode="auto">
          <a:xfrm>
            <a:off x="2740025" y="3821113"/>
            <a:ext cx="1808163" cy="1011237"/>
            <a:chOff x="2740025" y="3821113"/>
            <a:chExt cx="1808163" cy="1011237"/>
          </a:xfrm>
        </p:grpSpPr>
        <p:sp>
          <p:nvSpPr>
            <p:cNvPr id="24" name="Pie 23"/>
            <p:cNvSpPr/>
            <p:nvPr/>
          </p:nvSpPr>
          <p:spPr bwMode="auto">
            <a:xfrm rot="5972885">
              <a:off x="3138488" y="3422650"/>
              <a:ext cx="1011237" cy="1808163"/>
            </a:xfrm>
            <a:prstGeom prst="pie">
              <a:avLst>
                <a:gd name="adj1" fmla="val 852700"/>
                <a:gd name="adj2" fmla="val 1156603"/>
              </a:avLst>
            </a:prstGeom>
            <a:solidFill>
              <a:srgbClr val="FF0000"/>
            </a:solidFill>
            <a:ln w="25400" cap="flat" cmpd="sng" algn="ctr">
              <a:noFill/>
              <a:prstDash val="solid"/>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100" i="1">
                <a:solidFill>
                  <a:srgbClr val="FFFFFF"/>
                </a:solidFill>
                <a:latin typeface="Calibri" pitchFamily="-1" charset="0"/>
                <a:ea typeface="ＭＳ Ｐゴシック" pitchFamily="-1" charset="-128"/>
                <a:cs typeface="ＭＳ Ｐゴシック" pitchFamily="-1" charset="-128"/>
              </a:endParaRPr>
            </a:p>
          </p:txBody>
        </p:sp>
        <p:sp>
          <p:nvSpPr>
            <p:cNvPr id="25" name="TextBox 9"/>
            <p:cNvSpPr txBox="1"/>
            <p:nvPr/>
          </p:nvSpPr>
          <p:spPr bwMode="auto">
            <a:xfrm>
              <a:off x="3319463" y="4619625"/>
              <a:ext cx="279400" cy="196850"/>
            </a:xfrm>
            <a:prstGeom prst="rect">
              <a:avLst/>
            </a:prstGeom>
            <a:noFill/>
            <a:ln w="9525" cmpd="sng">
              <a:noFill/>
            </a:ln>
            <a:effectLst/>
          </p:spPr>
          <p:style>
            <a:lnRef idx="0">
              <a:scrgbClr r="0" g="0" b="0"/>
            </a:lnRef>
            <a:fillRef idx="0">
              <a:scrgbClr r="0" g="0" b="0"/>
            </a:fillRef>
            <a:effectRef idx="0">
              <a:scrgbClr r="0" g="0" b="0"/>
            </a:effectRef>
            <a:fontRef idx="minor">
              <a:schemeClr val="dk1"/>
            </a:fontRef>
          </p:style>
          <p:txBody>
            <a:bodyPr tIns="0" bIns="0"/>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i="1">
                  <a:solidFill>
                    <a:srgbClr val="FFFFFF"/>
                  </a:solidFill>
                  <a:effectLst>
                    <a:outerShdw blurRad="38100" dist="38100" dir="2700000" algn="tl">
                      <a:srgbClr val="DDDDDD"/>
                    </a:outerShdw>
                  </a:effectLst>
                </a:rPr>
                <a:t>1</a:t>
              </a:r>
            </a:p>
          </p:txBody>
        </p:sp>
      </p:grpSp>
      <p:sp>
        <p:nvSpPr>
          <p:cNvPr id="22542" name="TextBox 1"/>
          <p:cNvSpPr txBox="1">
            <a:spLocks noChangeArrowheads="1"/>
          </p:cNvSpPr>
          <p:nvPr/>
        </p:nvSpPr>
        <p:spPr bwMode="auto">
          <a:xfrm>
            <a:off x="1962150" y="5680075"/>
            <a:ext cx="1031875"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300" b="1" i="1">
                <a:solidFill>
                  <a:srgbClr val="595959"/>
                </a:solidFill>
              </a:rPr>
              <a:t>Mining</a:t>
            </a:r>
          </a:p>
        </p:txBody>
      </p:sp>
      <p:sp>
        <p:nvSpPr>
          <p:cNvPr id="22543" name="TextBox 1"/>
          <p:cNvSpPr txBox="1">
            <a:spLocks noChangeArrowheads="1"/>
          </p:cNvSpPr>
          <p:nvPr/>
        </p:nvSpPr>
        <p:spPr bwMode="auto">
          <a:xfrm>
            <a:off x="2193925" y="1681163"/>
            <a:ext cx="151923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300" b="1" i="1">
                <a:solidFill>
                  <a:srgbClr val="595959"/>
                </a:solidFill>
              </a:rPr>
              <a:t>Commercial</a:t>
            </a:r>
          </a:p>
        </p:txBody>
      </p:sp>
      <p:sp>
        <p:nvSpPr>
          <p:cNvPr id="22544" name="TextBox 27"/>
          <p:cNvSpPr txBox="1">
            <a:spLocks noChangeArrowheads="1"/>
          </p:cNvSpPr>
          <p:nvPr/>
        </p:nvSpPr>
        <p:spPr bwMode="auto">
          <a:xfrm>
            <a:off x="242888" y="2528888"/>
            <a:ext cx="1477962"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i="1">
                <a:solidFill>
                  <a:srgbClr val="595959"/>
                </a:solidFill>
              </a:rPr>
              <a:t>Withdrawal</a:t>
            </a:r>
          </a:p>
          <a:p>
            <a:pPr algn="ctr" eaLnBrk="1" hangingPunct="1"/>
            <a:r>
              <a:rPr lang="en-US" sz="1800" b="1" i="1">
                <a:solidFill>
                  <a:srgbClr val="595959"/>
                </a:solidFill>
              </a:rPr>
              <a:t>(BGD)</a:t>
            </a:r>
            <a:endParaRPr lang="en-US" sz="1100" b="1" i="1">
              <a:solidFill>
                <a:srgbClr val="595959"/>
              </a:solidFill>
            </a:endParaRPr>
          </a:p>
        </p:txBody>
      </p:sp>
      <p:cxnSp>
        <p:nvCxnSpPr>
          <p:cNvPr id="22545" name="Straight Connector 29"/>
          <p:cNvCxnSpPr>
            <a:cxnSpLocks noChangeShapeType="1"/>
          </p:cNvCxnSpPr>
          <p:nvPr/>
        </p:nvCxnSpPr>
        <p:spPr bwMode="auto">
          <a:xfrm>
            <a:off x="1484313" y="2995613"/>
            <a:ext cx="333375" cy="793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29" name="TextBox 2"/>
          <p:cNvSpPr txBox="1"/>
          <p:nvPr/>
        </p:nvSpPr>
        <p:spPr>
          <a:xfrm>
            <a:off x="5937250" y="5141913"/>
            <a:ext cx="2192338" cy="727075"/>
          </a:xfrm>
          <a:prstGeom prst="rect">
            <a:avLst/>
          </a:prstGeom>
          <a:solidFill>
            <a:srgbClr val="FF0000"/>
          </a:solidFill>
          <a:ln w="9525" cmpd="sng">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lIns="0" tIns="0" rIns="0" bIns="0" anchor="ctr"/>
          <a:lstStyle/>
          <a:p>
            <a:pPr algn="ctr" eaLnBrk="1" hangingPunct="1">
              <a:defRPr/>
            </a:pPr>
            <a:r>
              <a:rPr lang="en-US" sz="1600" b="1" i="1">
                <a:solidFill>
                  <a:srgbClr val="FFFFFF"/>
                </a:solidFill>
                <a:latin typeface="Arial" pitchFamily="-1" charset="0"/>
                <a:ea typeface="ＭＳ Ｐゴシック" pitchFamily="-1" charset="-128"/>
                <a:cs typeface="ＭＳ Ｐゴシック" pitchFamily="-1" charset="-128"/>
              </a:rPr>
              <a:t>Water Consumption (BGD)</a:t>
            </a:r>
          </a:p>
        </p:txBody>
      </p:sp>
      <p:grpSp>
        <p:nvGrpSpPr>
          <p:cNvPr id="22547" name="Group 45"/>
          <p:cNvGrpSpPr>
            <a:grpSpLocks/>
          </p:cNvGrpSpPr>
          <p:nvPr/>
        </p:nvGrpSpPr>
        <p:grpSpPr bwMode="auto">
          <a:xfrm>
            <a:off x="2719388" y="2479675"/>
            <a:ext cx="3068637" cy="3081338"/>
            <a:chOff x="2719387" y="2479676"/>
            <a:chExt cx="3068637" cy="3081338"/>
          </a:xfrm>
        </p:grpSpPr>
        <p:sp>
          <p:nvSpPr>
            <p:cNvPr id="34" name="Pie 33"/>
            <p:cNvSpPr/>
            <p:nvPr/>
          </p:nvSpPr>
          <p:spPr bwMode="auto">
            <a:xfrm rot="18082074">
              <a:off x="2713037" y="2486026"/>
              <a:ext cx="3081338" cy="3068637"/>
            </a:xfrm>
            <a:prstGeom prst="pie">
              <a:avLst>
                <a:gd name="adj1" fmla="val 21373686"/>
                <a:gd name="adj2" fmla="val 8421602"/>
              </a:avLst>
            </a:prstGeom>
            <a:solidFill>
              <a:srgbClr val="FF0000"/>
            </a:solidFill>
            <a:ln w="25400" cap="flat" cmpd="sng" algn="ctr">
              <a:noFill/>
              <a:prstDash val="solid"/>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100" i="1">
                <a:solidFill>
                  <a:srgbClr val="FFFFFF"/>
                </a:solidFill>
                <a:latin typeface="Calibri" pitchFamily="-1" charset="0"/>
                <a:ea typeface="ＭＳ Ｐゴシック" pitchFamily="-1" charset="-128"/>
                <a:cs typeface="ＭＳ Ｐゴシック" pitchFamily="-1" charset="-128"/>
              </a:endParaRPr>
            </a:p>
          </p:txBody>
        </p:sp>
        <p:sp>
          <p:nvSpPr>
            <p:cNvPr id="35" name="TextBox 6"/>
            <p:cNvSpPr txBox="1"/>
            <p:nvPr/>
          </p:nvSpPr>
          <p:spPr bwMode="auto">
            <a:xfrm>
              <a:off x="4646612" y="3938589"/>
              <a:ext cx="738187" cy="304800"/>
            </a:xfrm>
            <a:prstGeom prst="rect">
              <a:avLst/>
            </a:prstGeom>
            <a:noFill/>
            <a:ln w="9525" cmpd="sng">
              <a:noFill/>
            </a:ln>
            <a:effectLst/>
          </p:spPr>
          <p:style>
            <a:lnRef idx="0">
              <a:scrgbClr r="0" g="0" b="0"/>
            </a:lnRef>
            <a:fillRef idx="0">
              <a:scrgbClr r="0" g="0" b="0"/>
            </a:fillRef>
            <a:effectRef idx="0">
              <a:scrgbClr r="0" g="0" b="0"/>
            </a:effectRef>
            <a:fontRef idx="minor">
              <a:schemeClr val="dk1"/>
            </a:fontRef>
          </p:style>
          <p:txBody>
            <a:bodyPr tIns="0" bIns="0"/>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i="1">
                  <a:solidFill>
                    <a:srgbClr val="FFFFFF"/>
                  </a:solidFill>
                  <a:effectLst>
                    <a:outerShdw blurRad="38100" dist="38100" dir="2700000" algn="tl">
                      <a:srgbClr val="DDDDDD"/>
                    </a:outerShdw>
                  </a:effectLst>
                </a:rPr>
                <a:t>107</a:t>
              </a:r>
            </a:p>
          </p:txBody>
        </p:sp>
      </p:grpSp>
      <p:sp>
        <p:nvSpPr>
          <p:cNvPr id="8" name="TextBox 1"/>
          <p:cNvSpPr txBox="1"/>
          <p:nvPr/>
        </p:nvSpPr>
        <p:spPr>
          <a:xfrm>
            <a:off x="4710113" y="3157538"/>
            <a:ext cx="1325562" cy="417512"/>
          </a:xfrm>
          <a:prstGeom prst="rect">
            <a:avLst/>
          </a:prstGeom>
          <a:effectLst>
            <a:outerShdw blurRad="50800" dist="38100" dir="2700000" algn="tl" rotWithShape="0">
              <a:prstClr val="black">
                <a:alpha val="40000"/>
              </a:prstClr>
            </a:outerShdw>
          </a:effectLst>
        </p:spPr>
        <p:txBody>
          <a:bodyPr/>
          <a:lstStyle/>
          <a:p>
            <a:pPr algn="ctr" eaLnBrk="1" hangingPunct="1">
              <a:defRPr/>
            </a:pPr>
            <a:r>
              <a:rPr lang="en-US" sz="1400" b="1" i="1">
                <a:solidFill>
                  <a:schemeClr val="bg1"/>
                </a:solidFill>
                <a:latin typeface="Arial" pitchFamily="-1" charset="0"/>
                <a:ea typeface="ＭＳ Ｐゴシック" pitchFamily="-1" charset="-128"/>
                <a:cs typeface="ＭＳ Ｐゴシック" pitchFamily="-1" charset="-128"/>
              </a:rPr>
              <a:t>Irrigation</a:t>
            </a:r>
          </a:p>
        </p:txBody>
      </p:sp>
      <p:sp>
        <p:nvSpPr>
          <p:cNvPr id="22549" name="Text Box 5"/>
          <p:cNvSpPr txBox="1">
            <a:spLocks noChangeArrowheads="1"/>
          </p:cNvSpPr>
          <p:nvPr/>
        </p:nvSpPr>
        <p:spPr bwMode="auto">
          <a:xfrm>
            <a:off x="252413" y="6519863"/>
            <a:ext cx="4940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00" i="1">
                <a:solidFill>
                  <a:srgbClr val="003399"/>
                </a:solidFill>
              </a:rPr>
              <a:t>Sources:  </a:t>
            </a:r>
            <a:r>
              <a:rPr lang="en-US" sz="800" i="1" baseline="30000">
                <a:solidFill>
                  <a:srgbClr val="003399"/>
                </a:solidFill>
              </a:rPr>
              <a:t>1</a:t>
            </a:r>
            <a:r>
              <a:rPr lang="en-US" sz="800" i="1">
                <a:solidFill>
                  <a:srgbClr val="003399"/>
                </a:solidFill>
              </a:rPr>
              <a:t>USGS, Estimated Use of Water in the United States in 2000, USGS Circular 1268, March 2004</a:t>
            </a:r>
          </a:p>
          <a:p>
            <a:pPr eaLnBrk="1" hangingPunct="1"/>
            <a:r>
              <a:rPr lang="en-US" sz="800" i="1">
                <a:solidFill>
                  <a:srgbClr val="003399"/>
                </a:solidFill>
              </a:rPr>
              <a:t>                </a:t>
            </a:r>
            <a:r>
              <a:rPr lang="en-US" sz="800" i="1" baseline="30000">
                <a:solidFill>
                  <a:srgbClr val="003399"/>
                </a:solidFill>
              </a:rPr>
              <a:t>2</a:t>
            </a:r>
            <a:r>
              <a:rPr lang="en-US" sz="800" i="1">
                <a:solidFill>
                  <a:srgbClr val="003399"/>
                </a:solidFill>
              </a:rPr>
              <a:t>USGS, Estimated Use of Water in the United States in 1995, USGS Circular 1200, 1998 </a:t>
            </a:r>
          </a:p>
        </p:txBody>
      </p:sp>
      <p:sp>
        <p:nvSpPr>
          <p:cNvPr id="22550" name="Rectangle 51"/>
          <p:cNvSpPr>
            <a:spLocks noChangeArrowheads="1"/>
          </p:cNvSpPr>
          <p:nvPr/>
        </p:nvSpPr>
        <p:spPr bwMode="auto">
          <a:xfrm>
            <a:off x="5410200" y="6248400"/>
            <a:ext cx="27924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t>Source: Jared Ciferno,NETL </a:t>
            </a:r>
          </a:p>
        </p:txBody>
      </p:sp>
      <p:sp>
        <p:nvSpPr>
          <p:cNvPr id="37" name="TextBox 36"/>
          <p:cNvSpPr txBox="1"/>
          <p:nvPr/>
        </p:nvSpPr>
        <p:spPr>
          <a:xfrm>
            <a:off x="5488338" y="396990"/>
            <a:ext cx="3346185" cy="1754327"/>
          </a:xfrm>
          <a:prstGeom prst="rect">
            <a:avLst/>
          </a:prstGeom>
          <a:noFill/>
        </p:spPr>
        <p:txBody>
          <a:bodyPr wrap="square" rtlCol="0">
            <a:spAutoFit/>
          </a:bodyPr>
          <a:lstStyle/>
          <a:p>
            <a:r>
              <a:rPr lang="en-US" sz="3600" b="1" dirty="0"/>
              <a:t>W</a:t>
            </a:r>
            <a:r>
              <a:rPr lang="en-US" sz="3600" b="1" dirty="0" smtClean="0"/>
              <a:t>ater is needed to produce energy</a:t>
            </a:r>
            <a:endParaRPr lang="en-US" sz="3600" b="1" dirty="0"/>
          </a:p>
        </p:txBody>
      </p:sp>
    </p:spTree>
    <p:extLst>
      <p:ext uri="{BB962C8B-B14F-4D97-AF65-F5344CB8AC3E}">
        <p14:creationId xmlns:p14="http://schemas.microsoft.com/office/powerpoint/2010/main" val="30501168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1327</TotalTime>
  <Words>1231</Words>
  <Application>Microsoft Macintosh PowerPoint</Application>
  <PresentationFormat>On-screen Show (4:3)</PresentationFormat>
  <Paragraphs>141</Paragraphs>
  <Slides>27</Slides>
  <Notes>26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29" baseType="lpstr">
      <vt:lpstr>Office Theme</vt:lpstr>
      <vt:lpstr>Worksheet</vt:lpstr>
      <vt:lpstr>TIM 155: Water and Energy Management </vt:lpstr>
      <vt:lpstr>Why Study Water and Energy?</vt:lpstr>
      <vt:lpstr>What are Analytics?</vt:lpstr>
      <vt:lpstr>Review the Syllabus…</vt:lpstr>
      <vt:lpstr>PowerPoint Presentation</vt:lpstr>
      <vt:lpstr>PowerPoint Presentation</vt:lpstr>
      <vt:lpstr>PowerPoint Presentation</vt:lpstr>
      <vt:lpstr>PowerPoint Presentation</vt:lpstr>
      <vt:lpstr>Withdrawal vs. Consumption:  An Important Distinction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TIM 155…</vt:lpstr>
      <vt:lpstr>Acknowledge….</vt:lpstr>
    </vt:vector>
  </TitlesOfParts>
  <Company>University of California, Santa Cruz</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 155: Data Analytics for Water and Energy Management </dc:title>
  <dc:creator>Brent Haddad</dc:creator>
  <cp:lastModifiedBy>Brent Haddad</cp:lastModifiedBy>
  <cp:revision>22</cp:revision>
  <dcterms:created xsi:type="dcterms:W3CDTF">2015-11-12T17:38:18Z</dcterms:created>
  <dcterms:modified xsi:type="dcterms:W3CDTF">2017-04-04T19:28:43Z</dcterms:modified>
</cp:coreProperties>
</file>